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61" r:id="rId4"/>
    <p:sldMasterId id="2147483865" r:id="rId5"/>
  </p:sldMasterIdLst>
  <p:notesMasterIdLst>
    <p:notesMasterId r:id="rId12"/>
  </p:notesMasterIdLst>
  <p:handoutMasterIdLst>
    <p:handoutMasterId r:id="rId13"/>
  </p:handoutMasterIdLst>
  <p:sldIdLst>
    <p:sldId id="275" r:id="rId6"/>
    <p:sldId id="276" r:id="rId7"/>
    <p:sldId id="263" r:id="rId8"/>
    <p:sldId id="261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ource Sans Pro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ource Sans Pro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ource Sans Pro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ource Sans Pro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1" userDrawn="1">
          <p15:clr>
            <a:srgbClr val="A4A3A4"/>
          </p15:clr>
        </p15:guide>
        <p15:guide id="2" pos="3852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orient="horz" pos="33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8C8"/>
    <a:srgbClr val="000F46"/>
    <a:srgbClr val="232729"/>
    <a:srgbClr val="603347"/>
    <a:srgbClr val="404C80"/>
    <a:srgbClr val="9E5375"/>
    <a:srgbClr val="402955"/>
    <a:srgbClr val="733D55"/>
    <a:srgbClr val="7F435E"/>
    <a:srgbClr val="0070C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EF3F8-91AE-F775-897C-C60B78CEF965}" v="49" dt="2024-03-04T01:40:54.929"/>
    <p1510:client id="{315B7F9D-46E9-49C8-AA6D-6096AB132A96}" v="35" dt="2024-03-04T02:36:21.741"/>
    <p1510:client id="{564390A3-24DE-89BB-BB5D-F8B60A25B741}" v="2" dt="2024-03-05T01:09:08.237"/>
    <p1510:client id="{B11EFB04-D0C8-A7D9-845B-83C06F442B44}" v="90" dt="2024-03-04T01:58:59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3" autoAdjust="0"/>
    <p:restoredTop sz="94625"/>
  </p:normalViewPr>
  <p:slideViewPr>
    <p:cSldViewPr snapToGrid="0">
      <p:cViewPr varScale="1">
        <p:scale>
          <a:sx n="88" d="100"/>
          <a:sy n="88" d="100"/>
        </p:scale>
        <p:origin x="96" y="336"/>
      </p:cViewPr>
      <p:guideLst>
        <p:guide orient="horz" pos="661"/>
        <p:guide pos="3852"/>
        <p:guide/>
        <p:guide orient="horz" pos="33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69579C-68D5-4A06-AA29-3AF55A8AAB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917E44-6C55-4327-80F6-DC30FCDDCE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0B6630-C6C6-42B3-B0B6-0119770C662E}" type="datetime1">
              <a:rPr lang="en-AU" altLang="en-US">
                <a:latin typeface="+mn-lt"/>
              </a:rPr>
              <a:pPr>
                <a:defRPr/>
              </a:pPr>
              <a:t>13/03/2024</a:t>
            </a:fld>
            <a:endParaRPr lang="en-US" altLang="en-US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C2F42-5E6B-4028-AD75-5DAA86408D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A210B-BDF1-4EAA-AB30-24428DE071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16B9DA7-FAA8-4C25-AB5B-8C91F67F7E09}" type="slidenum">
              <a:rPr lang="en-US" altLang="en-US">
                <a:latin typeface="+mn-lt"/>
              </a:rPr>
              <a:pPr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65739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CBC3E5-0948-427C-A295-D0B7DB4A0A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7E1AF6-9E42-4F8F-8D93-1A8EB09C52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9995B61F-3E93-4399-9898-93BC222F4373}" type="datetime1">
              <a:rPr lang="en-AU" altLang="en-US" smtClean="0"/>
              <a:pPr>
                <a:defRPr/>
              </a:pPr>
              <a:t>13/03/2024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E63F055-7A31-40F2-874E-449040A8BC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886375E-1505-4B84-9D87-810A19614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E53FF-A903-4E5B-A82C-7C330DE7E3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AEBAF-D259-468C-A1AD-E47FA1F33D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94B3ECC0-12F4-4E1F-99A7-FC57919828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1504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4A8EF94-6683-4CED-9E46-F98426BD5FF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6751" y="2967551"/>
            <a:ext cx="7921437" cy="500038"/>
          </a:xfrm>
          <a:prstGeom prst="rect">
            <a:avLst/>
          </a:prstGeom>
        </p:spPr>
        <p:txBody>
          <a:bodyPr lIns="90000" tIns="46800" rIns="90000" bIns="46800" anchor="b" anchorCtr="0">
            <a:norm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AU"/>
              <a:t>Your name</a:t>
            </a:r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08E390-9CD9-428F-AF95-BA688935A0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6751" y="3587453"/>
            <a:ext cx="7921437" cy="929859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+mn-lt"/>
                <a:cs typeface="Source Sans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Your Research Project Title</a:t>
            </a:r>
            <a:endParaRPr lang="en-US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782500" y="681832"/>
            <a:ext cx="1898650" cy="19002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666751" y="5869462"/>
            <a:ext cx="7921437" cy="3466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 @</a:t>
            </a:r>
            <a:r>
              <a:rPr lang="en-US" err="1"/>
              <a:t>yourtwitterhandle</a:t>
            </a:r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53DFCA8-A609-B54D-966D-826F36A9502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66750" y="4999509"/>
            <a:ext cx="7921438" cy="3495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Department/School/Centre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44D094-C08D-0248-97A1-DF05F5D08D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750" y="4583620"/>
            <a:ext cx="7921625" cy="415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Degree, Degree Stage (e.g. Year 2)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345530C-064C-2B42-B48F-F0D3130D86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127375" y="5447719"/>
            <a:ext cx="7455424" cy="281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0000-0000-0000-000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04227C9-E579-3B47-9CA3-D797AFD8E5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6750" y="6279497"/>
            <a:ext cx="7921625" cy="281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© Your name 2018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78CA-79C7-44C0-BC09-73D581D64E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00" y="5453533"/>
            <a:ext cx="281963" cy="28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35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8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4A8EF94-6683-4CED-9E46-F98426BD5FF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61846" y="899057"/>
            <a:ext cx="8134436" cy="500038"/>
          </a:xfrm>
          <a:prstGeom prst="rect">
            <a:avLst/>
          </a:prstGeom>
        </p:spPr>
        <p:txBody>
          <a:bodyPr lIns="90000" tIns="46800" rIns="90000" bIns="46800" anchor="b" anchorCtr="0">
            <a:norm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AU"/>
              <a:t>Your name</a:t>
            </a:r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08E390-9CD9-428F-AF95-BA688935A0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61846" y="1478083"/>
            <a:ext cx="8134717" cy="998769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+mn-lt"/>
                <a:cs typeface="Source Sans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Your Research Project Title</a:t>
            </a:r>
            <a:endParaRPr lang="en-US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754278" y="877363"/>
            <a:ext cx="1598154" cy="15994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Your Photo</a:t>
            </a:r>
          </a:p>
        </p:txBody>
      </p:sp>
      <p:sp>
        <p:nvSpPr>
          <p:cNvPr id="13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672451" y="4064569"/>
            <a:ext cx="7477018" cy="3466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 @your social media handle (optional – delete if not used)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53DFCA8-A609-B54D-966D-826F36A9502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58813" y="3180020"/>
            <a:ext cx="7929376" cy="378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Department/School/Centre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44D094-C08D-0248-97A1-DF05F5D08D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750" y="2849511"/>
            <a:ext cx="7921438" cy="3078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Degree, Degree Stage (e.g. Year 2)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345530C-064C-2B42-B48F-F0D3130D86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54087" y="3700591"/>
            <a:ext cx="7921438" cy="282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0000-0000-0000-000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04227C9-E579-3B47-9CA3-D797AFD8E5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04182" y="4530782"/>
            <a:ext cx="7921625" cy="281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© Your name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3CBCF4-CB5C-441C-A852-972B5E3707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78" y="3686665"/>
            <a:ext cx="299809" cy="299809"/>
          </a:xfrm>
          <a:prstGeom prst="rect">
            <a:avLst/>
          </a:prstGeom>
        </p:spPr>
      </p:pic>
      <p:pic>
        <p:nvPicPr>
          <p:cNvPr id="4" name="Picture 3" descr="A blue and white sign with white text&#10;&#10;Description automatically generated">
            <a:extLst>
              <a:ext uri="{FF2B5EF4-FFF2-40B4-BE49-F238E27FC236}">
                <a16:creationId xmlns:a16="http://schemas.microsoft.com/office/drawing/2014/main" id="{92E53BEA-B088-982F-1CB0-2C3C4C4575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95" y="4805307"/>
            <a:ext cx="3111944" cy="17166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C41754C-EB3F-2B8E-352E-C69A0E9791F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958739" y="4805307"/>
            <a:ext cx="891811" cy="159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8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675" userDrawn="1">
          <p15:clr>
            <a:srgbClr val="FBAE40"/>
          </p15:clr>
        </p15:guide>
        <p15:guide id="4" pos="41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34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4A8EF94-6683-4CED-9E46-F98426BD5FF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6751" y="2967551"/>
            <a:ext cx="7921437" cy="500038"/>
          </a:xfrm>
          <a:prstGeom prst="rect">
            <a:avLst/>
          </a:prstGeom>
        </p:spPr>
        <p:txBody>
          <a:bodyPr lIns="90000" tIns="46800" rIns="90000" bIns="46800" anchor="b" anchorCtr="0">
            <a:norm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AU"/>
              <a:t>Your name</a:t>
            </a:r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08E390-9CD9-428F-AF95-BA688935A0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6751" y="3587453"/>
            <a:ext cx="7921437" cy="929859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+mn-lt"/>
                <a:cs typeface="Source Sans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Your Research Project Title</a:t>
            </a:r>
            <a:endParaRPr lang="en-US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782500" y="681832"/>
            <a:ext cx="1898650" cy="19002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1111170" y="5869462"/>
            <a:ext cx="7477018" cy="3466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 @</a:t>
            </a:r>
            <a:r>
              <a:rPr lang="en-US" err="1"/>
              <a:t>yourtwitterhandle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3" y="5853832"/>
            <a:ext cx="346998" cy="346677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53DFCA8-A609-B54D-966D-826F36A9502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66750" y="4999509"/>
            <a:ext cx="7921438" cy="3495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Department/School/Centre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44D094-C08D-0248-97A1-DF05F5D08D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750" y="4583620"/>
            <a:ext cx="7921625" cy="415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Degree, Degree Stage (e.g. Year 2)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345530C-064C-2B42-B48F-F0D3130D86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6750" y="5394325"/>
            <a:ext cx="7921438" cy="44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ORCID </a:t>
            </a:r>
            <a:r>
              <a:rPr lang="en-US" err="1"/>
              <a:t>iD</a:t>
            </a:r>
            <a:r>
              <a:rPr lang="en-US"/>
              <a:t>: 0000-0000-0000-000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04227C9-E579-3B47-9CA3-D797AFD8E5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6750" y="6279497"/>
            <a:ext cx="7921625" cy="281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© Your name 2018</a:t>
            </a:r>
          </a:p>
        </p:txBody>
      </p:sp>
    </p:spTree>
    <p:extLst>
      <p:ext uri="{BB962C8B-B14F-4D97-AF65-F5344CB8AC3E}">
        <p14:creationId xmlns:p14="http://schemas.microsoft.com/office/powerpoint/2010/main" val="460171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8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40233" y="306589"/>
            <a:ext cx="8327112" cy="62887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 baseline="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000" baseline="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baseline="0">
                <a:solidFill>
                  <a:schemeClr val="bg1"/>
                </a:solidFill>
              </a:defRPr>
            </a:lvl4pPr>
            <a:lvl5pPr marL="0" indent="0">
              <a:buFontTx/>
              <a:buNone/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5878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5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469">
          <p15:clr>
            <a:srgbClr val="FBAE40"/>
          </p15:clr>
        </p15:guide>
        <p15:guide id="4" pos="211">
          <p15:clr>
            <a:srgbClr val="FBAE40"/>
          </p15:clr>
        </p15:guide>
        <p15:guide id="5" pos="2706">
          <p15:clr>
            <a:srgbClr val="FBAE40"/>
          </p15:clr>
        </p15:guide>
        <p15:guide id="6" pos="4974">
          <p15:clr>
            <a:srgbClr val="FBAE40"/>
          </p15:clr>
        </p15:guide>
        <p15:guide id="7" pos="2479">
          <p15:clr>
            <a:srgbClr val="FBAE40"/>
          </p15:clr>
        </p15:guide>
        <p15:guide id="8" pos="5201">
          <p15:clr>
            <a:srgbClr val="FBAE40"/>
          </p15:clr>
        </p15:guide>
        <p15:guide id="9" orient="horz" pos="3974">
          <p15:clr>
            <a:srgbClr val="FBAE40"/>
          </p15:clr>
        </p15:guide>
        <p15:guide id="10" orient="horz" pos="119">
          <p15:clr>
            <a:srgbClr val="FBAE40"/>
          </p15:clr>
        </p15:guide>
        <p15:guide id="11" orient="horz" pos="799">
          <p15:clr>
            <a:srgbClr val="FBAE40"/>
          </p15:clr>
        </p15:guide>
        <p15:guide id="12" orient="horz" pos="2387">
          <p15:clr>
            <a:srgbClr val="FBAE40"/>
          </p15:clr>
        </p15:guide>
        <p15:guide id="13" orient="horz" pos="2614">
          <p15:clr>
            <a:srgbClr val="FBAE40"/>
          </p15:clr>
        </p15:guide>
        <p15:guide id="14" orient="horz" pos="2840">
          <p15:clr>
            <a:srgbClr val="FBAE40"/>
          </p15:clr>
        </p15:guide>
        <p15:guide id="15" orient="horz" pos="1026">
          <p15:clr>
            <a:srgbClr val="FBAE40"/>
          </p15:clr>
        </p15:guide>
        <p15:guide id="16" pos="2661">
          <p15:clr>
            <a:srgbClr val="FBAE40"/>
          </p15:clr>
        </p15:guide>
        <p15:guide id="17" pos="2525">
          <p15:clr>
            <a:srgbClr val="FBAE40"/>
          </p15:clr>
        </p15:guide>
        <p15:guide id="18" pos="5019">
          <p15:clr>
            <a:srgbClr val="FBAE40"/>
          </p15:clr>
        </p15:guide>
        <p15:guide id="19" pos="5155">
          <p15:clr>
            <a:srgbClr val="FBAE40"/>
          </p15:clr>
        </p15:guide>
        <p15:guide id="20" pos="166">
          <p15:clr>
            <a:srgbClr val="FBAE40"/>
          </p15:clr>
        </p15:guide>
        <p15:guide id="21" pos="7514">
          <p15:clr>
            <a:srgbClr val="FBAE40"/>
          </p15:clr>
        </p15:guide>
        <p15:guide id="22" orient="horz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F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white sign with white text&#10;&#10;Description automatically generated">
            <a:extLst>
              <a:ext uri="{FF2B5EF4-FFF2-40B4-BE49-F238E27FC236}">
                <a16:creationId xmlns:a16="http://schemas.microsoft.com/office/drawing/2014/main" id="{D06C66A4-8D76-2156-F4AC-E3795A30113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95" y="4805307"/>
            <a:ext cx="3111944" cy="17166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131AC82-B2B1-5C00-55B4-D8A37A7C0F3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58739" y="4805307"/>
            <a:ext cx="891811" cy="159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69" r:id="rId2"/>
    <p:sldLayoutId id="21474838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F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white sign with white text&#10;&#10;Description automatically generated">
            <a:extLst>
              <a:ext uri="{FF2B5EF4-FFF2-40B4-BE49-F238E27FC236}">
                <a16:creationId xmlns:a16="http://schemas.microsoft.com/office/drawing/2014/main" id="{1B938124-B6EB-61EF-19D8-9A7111FED3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95" y="4805307"/>
            <a:ext cx="3111944" cy="17166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6D92CD-15C0-8FB9-E8F0-D3AE5092CF3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58739" y="4805307"/>
            <a:ext cx="891811" cy="159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2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sualiseyourthesis.figshare.com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term/dog-and-cat/965184/" TargetMode="External"/><Relationship Id="rId2" Type="http://schemas.openxmlformats.org/officeDocument/2006/relationships/hyperlink" Target="https://www.news.com.au/entertainment/music/tours/adele-wows-sydney-but-not-without-a-few-hiccups/news-story/c187de96891756ba2bf4d36bd4961ae5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hyperlink" Target="https://pixabay.com/music/acoustic-group-a-small-miracle-132333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40CAE38-BE0E-A341-ACD3-CC5B40B18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718E4775-2281-5A42-BD31-97AEB997D1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7E80BC7-1183-A94E-99C1-34C9F9623C7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B83B25A-5E29-D44C-82A5-95B5A4975900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04EDB62-3E61-674C-B9C9-D54076F7F508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EFE0BEC-0663-B04F-BC89-F129E246364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BE87A32-74DC-E94D-A7FD-6A8F217E63A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54087" y="3700591"/>
            <a:ext cx="7175513" cy="2823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91ACA18-FF14-5D4B-9EA4-3B8460AB172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8813" y="4488886"/>
            <a:ext cx="7921625" cy="281962"/>
          </a:xfrm>
        </p:spPr>
        <p:txBody>
          <a:bodyPr lIns="90000" tIns="45720" rIns="91440" bIns="45720" anchor="t"/>
          <a:lstStyle/>
          <a:p>
            <a:r>
              <a:rPr lang="en-US" sz="14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© Your Name </a:t>
            </a:r>
            <a:r>
              <a:rPr lang="en-US" sz="1400" dirty="0">
                <a:latin typeface="Calibri"/>
                <a:ea typeface="Calibri" panose="020F0502020204030204" pitchFamily="34" charset="0"/>
                <a:cs typeface="Times New Roman"/>
              </a:rPr>
              <a:t>2024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E7FAA0-609F-AF46-BA05-7AD0C7051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4848488"/>
            <a:ext cx="2794466" cy="130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42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BD245BE-280B-445E-B557-41F9268C079C}"/>
              </a:ext>
            </a:extLst>
          </p:cNvPr>
          <p:cNvSpPr txBox="1"/>
          <p:nvPr/>
        </p:nvSpPr>
        <p:spPr>
          <a:xfrm rot="19938059">
            <a:off x="3108175" y="1264461"/>
            <a:ext cx="80542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AU" sz="5000" b="1" dirty="0">
                <a:solidFill>
                  <a:srgbClr val="FF0000"/>
                </a:solidFill>
                <a:latin typeface="+mj-lt"/>
              </a:rPr>
              <a:t>Sample slide</a:t>
            </a:r>
            <a:endParaRPr lang="en-AU" sz="5000" dirty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ct val="200000"/>
              </a:lnSpc>
            </a:pPr>
            <a:r>
              <a:rPr lang="en-AU" sz="5000" dirty="0">
                <a:solidFill>
                  <a:srgbClr val="FF0000"/>
                </a:solidFill>
                <a:latin typeface="+mj-lt"/>
              </a:rPr>
              <a:t>complete slide 1 and delete</a:t>
            </a:r>
            <a:r>
              <a:rPr lang="en-AU" sz="50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1846" y="899057"/>
            <a:ext cx="8134436" cy="500038"/>
          </a:xfrm>
        </p:spPr>
        <p:txBody>
          <a:bodyPr/>
          <a:lstStyle/>
          <a:p>
            <a:r>
              <a:rPr lang="en-US" dirty="0"/>
              <a:t>April Jones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in Early Childhood Education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1054087" y="4064569"/>
            <a:ext cx="7095382" cy="346677"/>
          </a:xfrm>
        </p:spPr>
        <p:txBody>
          <a:bodyPr/>
          <a:lstStyle/>
          <a:p>
            <a:r>
              <a:rPr lang="en-US" dirty="0"/>
              <a:t>@april_jones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4706FCC-4F3A-6745-BB61-091B5DB94F1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altLang="en-US" dirty="0"/>
              <a:t>Department of Early Childhood, Faculty of Education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2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PhD, Final Year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2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1234-1234-1234-1234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D764F-AFA3-6F45-AF00-79A99F288C7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prstGeom prst="rect">
            <a:avLst/>
          </a:prstGeom>
        </p:spPr>
        <p:txBody>
          <a:bodyPr lIns="91440" tIns="45720" rIns="91440" bIns="45720" anchor="t"/>
          <a:lstStyle/>
          <a:p>
            <a:r>
              <a:rPr lang="en-US" dirty="0"/>
              <a:t>© April Jones 2024</a:t>
            </a:r>
          </a:p>
        </p:txBody>
      </p:sp>
      <p:pic>
        <p:nvPicPr>
          <p:cNvPr id="13" name="Picture Placeholder 9">
            <a:extLst>
              <a:ext uri="{FF2B5EF4-FFF2-40B4-BE49-F238E27FC236}">
                <a16:creationId xmlns:a16="http://schemas.microsoft.com/office/drawing/2014/main" id="{4A958101-2323-124C-B8D5-595901DC19B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278" y="868009"/>
            <a:ext cx="1598154" cy="1599490"/>
          </a:xfrm>
          <a:prstGeom prst="rect">
            <a:avLst/>
          </a:prstGeom>
        </p:spPr>
      </p:pic>
      <p:pic>
        <p:nvPicPr>
          <p:cNvPr id="9" name="Picture 8" descr="Linkedin&quot; Icon - Download for free – Iconduck">
            <a:extLst>
              <a:ext uri="{FF2B5EF4-FFF2-40B4-BE49-F238E27FC236}">
                <a16:creationId xmlns:a16="http://schemas.microsoft.com/office/drawing/2014/main" id="{2538014B-EE90-47D9-8CC4-9C0578762E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33" y="4047067"/>
            <a:ext cx="351368" cy="361950"/>
          </a:xfrm>
          <a:prstGeom prst="rect">
            <a:avLst/>
          </a:prstGeom>
        </p:spPr>
      </p:pic>
      <p:pic>
        <p:nvPicPr>
          <p:cNvPr id="12" name="Picture 11" descr="A blue and white logo&#10;&#10;Description automatically generated">
            <a:extLst>
              <a:ext uri="{FF2B5EF4-FFF2-40B4-BE49-F238E27FC236}">
                <a16:creationId xmlns:a16="http://schemas.microsoft.com/office/drawing/2014/main" id="{874BF3EF-162B-CF2E-65D1-5D242F5AB29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33" y="4782316"/>
            <a:ext cx="1777573" cy="177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9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DBD3-DA03-0D49-9B93-F2E1BCA4F0D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0233" y="366425"/>
            <a:ext cx="7708676" cy="6228927"/>
          </a:xfrm>
        </p:spPr>
        <p:txBody>
          <a:bodyPr/>
          <a:lstStyle/>
          <a:p>
            <a:r>
              <a:rPr lang="en-US" sz="4000" b="1" i="1" dirty="0">
                <a:solidFill>
                  <a:srgbClr val="C8C8C8"/>
                </a:solidFill>
              </a:rPr>
              <a:t>Create your presentation here.</a:t>
            </a:r>
          </a:p>
          <a:p>
            <a:endParaRPr lang="en-US" sz="4000" b="1" i="1" dirty="0"/>
          </a:p>
          <a:p>
            <a:r>
              <a:rPr lang="en-US" sz="4000" b="1" i="1" dirty="0"/>
              <a:t> </a:t>
            </a:r>
          </a:p>
          <a:p>
            <a:endParaRPr lang="en-US" sz="2000" b="1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D13548-F0E9-4D87-8351-CDB088012DF9}"/>
              </a:ext>
            </a:extLst>
          </p:cNvPr>
          <p:cNvSpPr txBox="1"/>
          <p:nvPr/>
        </p:nvSpPr>
        <p:spPr>
          <a:xfrm>
            <a:off x="426128" y="1038225"/>
            <a:ext cx="7412947" cy="4893647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000F46"/>
                </a:solidFill>
                <a:latin typeface="+mj-lt"/>
              </a:rPr>
              <a:t>You don’t need to use the same background colour on your slide(s). Make it your own.</a:t>
            </a:r>
          </a:p>
          <a:p>
            <a:endParaRPr lang="en-AU" sz="2000" dirty="0">
              <a:solidFill>
                <a:srgbClr val="000F46"/>
              </a:solidFill>
              <a:latin typeface="+mj-lt"/>
            </a:endParaRPr>
          </a:p>
          <a:p>
            <a:r>
              <a:rPr lang="en-AU" sz="2000" dirty="0">
                <a:solidFill>
                  <a:srgbClr val="000F46"/>
                </a:solidFill>
                <a:latin typeface="+mj-lt"/>
              </a:rPr>
              <a:t>If you have multiple slides, make sure you’ve set them to auto-advance and checked your timing. </a:t>
            </a:r>
          </a:p>
          <a:p>
            <a:endParaRPr lang="en-AU" sz="2000" dirty="0">
              <a:solidFill>
                <a:srgbClr val="000F46"/>
              </a:solidFill>
              <a:latin typeface="+mj-lt"/>
            </a:endParaRPr>
          </a:p>
          <a:p>
            <a:r>
              <a:rPr lang="en-AU" sz="2000" dirty="0">
                <a:solidFill>
                  <a:srgbClr val="000F46"/>
                </a:solidFill>
                <a:latin typeface="+mj-lt"/>
              </a:rPr>
              <a:t>If you’re inserting video or audio, make sure it is embedded and not linked to online locations. Your presentation must be able to play without an internet connection.</a:t>
            </a:r>
          </a:p>
          <a:p>
            <a:endParaRPr lang="en-AU" sz="2000" dirty="0">
              <a:solidFill>
                <a:srgbClr val="000F46"/>
              </a:solidFill>
              <a:latin typeface="+mj-lt"/>
            </a:endParaRPr>
          </a:p>
          <a:p>
            <a:r>
              <a:rPr lang="en-AU" sz="2000" dirty="0">
                <a:solidFill>
                  <a:srgbClr val="000F46"/>
                </a:solidFill>
                <a:latin typeface="+mj-lt"/>
              </a:rPr>
              <a:t>For tips and technical specifications, check the information in the competition kit. </a:t>
            </a:r>
          </a:p>
          <a:p>
            <a:endParaRPr lang="en-AU" dirty="0">
              <a:solidFill>
                <a:srgbClr val="000F46"/>
              </a:solidFill>
              <a:latin typeface="+mj-lt"/>
            </a:endParaRPr>
          </a:p>
          <a:p>
            <a:r>
              <a:rPr lang="en-AU" dirty="0">
                <a:solidFill>
                  <a:srgbClr val="000F46"/>
                </a:solidFill>
                <a:latin typeface="+mj-lt"/>
              </a:rPr>
              <a:t>Need inspiration? See previous finalists at: </a:t>
            </a:r>
            <a:r>
              <a:rPr lang="en-AU" b="1" dirty="0">
                <a:solidFill>
                  <a:srgbClr val="0070C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https://visualiseyourthesis.figshare.com/</a:t>
            </a:r>
            <a:endParaRPr lang="en-AU" b="1" dirty="0">
              <a:solidFill>
                <a:srgbClr val="0070C0"/>
              </a:solidFill>
              <a:latin typeface="+mj-lt"/>
            </a:endParaRPr>
          </a:p>
          <a:p>
            <a:r>
              <a:rPr lang="en-AU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041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213233" y="268489"/>
            <a:ext cx="8327112" cy="48140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bg1"/>
                </a:solidFill>
              </a:rPr>
              <a:t>REFERENCES</a:t>
            </a:r>
            <a:endParaRPr lang="en-US" sz="1200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List your references for any resources you have used to create your entry.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Citations and copyright information for any media used, including images, audio and video files; and any software that you used to compile and create your entry.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b="1" u="sng" dirty="0">
                <a:solidFill>
                  <a:schemeClr val="bg1"/>
                </a:solidFill>
              </a:rPr>
              <a:t>Please note: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Your references/acknowledgements slides should use this template: you can delete this text and add your own.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You may use more than one slide if necessary.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The font size should be no less than 14 pt.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Each references/acknowledgements slide should be displayed for 5 seconds.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These slides will not count to the overall timing of your entry.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See the following slide for an example.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—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Acknowledgments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Names of people, or groups, who helped with your project or entry.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622A9D-DB63-20E8-3748-1C4CC9B8B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22" y="5082540"/>
            <a:ext cx="2794466" cy="130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6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D5342E-8715-4773-A926-F48F270C0E2D}"/>
              </a:ext>
            </a:extLst>
          </p:cNvPr>
          <p:cNvSpPr txBox="1"/>
          <p:nvPr/>
        </p:nvSpPr>
        <p:spPr>
          <a:xfrm rot="20158686">
            <a:off x="548153" y="680612"/>
            <a:ext cx="114442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AU" sz="5000" b="1" dirty="0">
                <a:solidFill>
                  <a:srgbClr val="FF0000"/>
                </a:solidFill>
                <a:latin typeface="+mj-lt"/>
              </a:rPr>
              <a:t>Sample slide</a:t>
            </a:r>
            <a:endParaRPr lang="en-AU" sz="5000" dirty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ct val="200000"/>
              </a:lnSpc>
            </a:pPr>
            <a:r>
              <a:rPr lang="en-AU" sz="5000" dirty="0">
                <a:solidFill>
                  <a:srgbClr val="FF0000"/>
                </a:solidFill>
                <a:latin typeface="+mj-lt"/>
              </a:rPr>
              <a:t>complete reference slides and delete</a:t>
            </a:r>
            <a:r>
              <a:rPr lang="en-AU" sz="5000" dirty="0">
                <a:latin typeface="+mj-lt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40233" y="306589"/>
            <a:ext cx="7931408" cy="4814051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EXAMPLE REFERENCES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Schoenmeyer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, R. A., Menor, A. J., &amp; Delaney, L. S. (2014). Is a Burrito a Sandwich?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Probate and Property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,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28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(1), 5.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Brown, V, Wolfe, N,&amp;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Brook,B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, News 2017,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Adele wows Sydney but not without a few hiccups,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News, viewed 15 September 2019,  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hlinkClick r:id="rId2"/>
              </a:rPr>
              <a:t>https://www.news.com.au/entertainment/music/tours/adele-wows-sydney-but-not-without-a-few-hiccups/news-story/c187de96891756ba2bf4d36bd4961ae5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lt"/>
                <a:cs typeface="Calibri Light"/>
              </a:rPr>
              <a:t>—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lt"/>
                <a:cs typeface="Calibri Light"/>
              </a:rPr>
              <a:t>EXAMPLE Media Citations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Images: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Dog and cat icon</a:t>
            </a:r>
            <a:r>
              <a:rPr lang="en-US" sz="14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 </a:t>
            </a:r>
            <a:r>
              <a:rPr lang="en-US" sz="1400" dirty="0">
                <a:solidFill>
                  <a:prstClr val="white"/>
                </a:solidFill>
                <a:ea typeface="+mn-lt"/>
                <a:cs typeface="+mn-lt"/>
              </a:rPr>
              <a:t>Image# 965184</a:t>
            </a:r>
            <a:r>
              <a:rPr lang="en-US" sz="14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by b.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farias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 from the Noun Project, </a:t>
            </a:r>
            <a:r>
              <a:rPr lang="en-US" sz="14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2017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, licensed under Creative Commons, accessed 07 Aug 2019, 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https://thenounproject.com/term/dog-and-cat/965184/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Photo “Child on Swing” taken by Maeve Farrell, provided by and property of Child Protection Victoria. Written permission acquired.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Music: 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sz="14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A Small Miracle by Romarecord1973 (2023), accessed via Pixabay.com, </a:t>
            </a:r>
            <a:r>
              <a:rPr lang="en-US" sz="1400" dirty="0">
                <a:solidFill>
                  <a:prstClr val="white"/>
                </a:solidFill>
                <a:ea typeface="+mn-lt"/>
                <a:cs typeface="+mn-lt"/>
                <a:hlinkClick r:id="rId4"/>
              </a:rPr>
              <a:t>https://pixabay.com/music/acoustic-group-a-small-miracle-132333/</a:t>
            </a:r>
            <a:endParaRPr lang="en-US" sz="1400" dirty="0">
              <a:solidFill>
                <a:prstClr val="white"/>
              </a:solidFill>
              <a:latin typeface="Calibri" panose="020F0502020204030204"/>
              <a:ea typeface="+mn-lt"/>
              <a:cs typeface="Calibri" panose="020F0502020204030204"/>
              <a:hlinkClick r:id="rId4"/>
            </a:endParaRPr>
          </a:p>
          <a:p>
            <a:pPr marR="0" lvl="0" algn="l" defTabSz="914400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CEAD83-1D4E-3538-9648-0C6E7CEE9C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496" y="5044431"/>
            <a:ext cx="2794466" cy="130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2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D5342E-8715-4773-A926-F48F270C0E2D}"/>
              </a:ext>
            </a:extLst>
          </p:cNvPr>
          <p:cNvSpPr txBox="1"/>
          <p:nvPr/>
        </p:nvSpPr>
        <p:spPr>
          <a:xfrm rot="20158686">
            <a:off x="548153" y="680612"/>
            <a:ext cx="114442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AU" sz="5000" b="1" dirty="0">
                <a:solidFill>
                  <a:srgbClr val="FF0000"/>
                </a:solidFill>
                <a:latin typeface="+mj-lt"/>
              </a:rPr>
              <a:t>Sample slide</a:t>
            </a:r>
            <a:endParaRPr lang="en-AU" sz="5000" dirty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ct val="200000"/>
              </a:lnSpc>
            </a:pPr>
            <a:r>
              <a:rPr lang="en-AU" sz="5000" dirty="0">
                <a:solidFill>
                  <a:srgbClr val="FF0000"/>
                </a:solidFill>
                <a:latin typeface="+mj-lt"/>
              </a:rPr>
              <a:t>complete reference slides and delete</a:t>
            </a:r>
            <a:r>
              <a:rPr lang="en-AU" sz="5000" dirty="0">
                <a:latin typeface="+mj-lt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40233" y="306589"/>
            <a:ext cx="7920898" cy="4814051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lt"/>
                <a:cs typeface="Calibri Light"/>
              </a:rPr>
              <a:t>EXAMPLE Media Citations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Other: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Animation and all other graphics created with </a:t>
            </a:r>
            <a:r>
              <a:rPr lang="en-US" sz="14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PowerPoint Microsoft Office,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 licensed under paid subscription. </a:t>
            </a:r>
            <a:endParaRPr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Video edited with </a:t>
            </a:r>
            <a:r>
              <a:rPr lang="en-US" sz="14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Canva, accessed under a free subscription; and Adobe Premiere Pro, accessed under an institutional subscription to Adobe Creative Cloud. </a:t>
            </a:r>
            <a:endParaRPr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Animated video excerpt courtesy of the Climate Society Institute from the “Coral Reef Exploration in VR” research project – Commodore C. Smith, Petty Officer J.S. Miller and Emeritus Professor J. Wang.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lt"/>
                <a:cs typeface="Calibri Light"/>
              </a:rPr>
              <a:t>—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EXAMPLE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 Light"/>
              </a:rPr>
              <a:t>Acknowledgments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lt"/>
                <a:cs typeface="Calibri Light"/>
              </a:rPr>
              <a:t>Thank you to my supervisors, Prof. Juliette Mercer and Dr Vladimir Marks, for their feedback and support, and my lab colleagues Al E. Gator, Reece Donaldson, and Fatima Amed.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D29D35-48EE-F470-9C74-17223C86B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96" y="5120640"/>
            <a:ext cx="2794466" cy="130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98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1_CONTENT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ONTENT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Noto Serif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Noto Serif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d6f2e7-f67e-477a-830c-f9244ab56ae5" xsi:nil="true"/>
    <SharedWithUsers xmlns="25d6f2e7-f67e-477a-830c-f9244ab56ae5">
      <UserInfo>
        <DisplayName>Eleanor Colla</DisplayName>
        <AccountId>13</AccountId>
        <AccountType/>
      </UserInfo>
      <UserInfo>
        <DisplayName>Emma Randles</DisplayName>
        <AccountId>72</AccountId>
        <AccountType/>
      </UserInfo>
    </SharedWithUsers>
    <MediaLengthInSeconds xmlns="3eca8d38-eb33-4e03-be0f-8a5815c14aad" xsi:nil="true"/>
    <lcf76f155ced4ddcb4097134ff3c332f xmlns="3eca8d38-eb33-4e03-be0f-8a5815c14aa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E785CF13D2BA4EA64D0448500BDF4B" ma:contentTypeVersion="14" ma:contentTypeDescription="Create a new document." ma:contentTypeScope="" ma:versionID="048eaade382239714d7cc90a44827c79">
  <xsd:schema xmlns:xsd="http://www.w3.org/2001/XMLSchema" xmlns:xs="http://www.w3.org/2001/XMLSchema" xmlns:p="http://schemas.microsoft.com/office/2006/metadata/properties" xmlns:ns2="3eca8d38-eb33-4e03-be0f-8a5815c14aad" xmlns:ns3="25d6f2e7-f67e-477a-830c-f9244ab56ae5" targetNamespace="http://schemas.microsoft.com/office/2006/metadata/properties" ma:root="true" ma:fieldsID="9dd235b638a6c4200bc5f60daeb02e71" ns2:_="" ns3:_="">
    <xsd:import namespace="3eca8d38-eb33-4e03-be0f-8a5815c14aad"/>
    <xsd:import namespace="25d6f2e7-f67e-477a-830c-f9244ab56a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a8d38-eb33-4e03-be0f-8a5815c14a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db163b37-248a-4bdb-8038-6e8df1cc47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d6f2e7-f67e-477a-830c-f9244ab56ae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214e72a-fadd-4d45-a7da-bfbee07bfb07}" ma:internalName="TaxCatchAll" ma:showField="CatchAllData" ma:web="25d6f2e7-f67e-477a-830c-f9244ab56a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FD9CEE-FAA4-4B1C-80DF-FB4F61BE6D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399F88-CDB1-424F-A78D-F2F1EDF8D375}">
  <ds:schemaRefs>
    <ds:schemaRef ds:uri="http://schemas.microsoft.com/office/2006/metadata/properties"/>
    <ds:schemaRef ds:uri="024358cc-55c5-4d1a-9ac0-da76731d6a5a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07d8113-1d44-46cb-baa5-a742d0650dfc"/>
    <ds:schemaRef ds:uri="cfb495f0-07bf-4192-b483-342acf4f5d61"/>
    <ds:schemaRef ds:uri="http://www.w3.org/XML/1998/namespace"/>
    <ds:schemaRef ds:uri="http://purl.org/dc/dcmitype/"/>
    <ds:schemaRef ds:uri="25d6f2e7-f67e-477a-830c-f9244ab56ae5"/>
    <ds:schemaRef ds:uri="3eca8d38-eb33-4e03-be0f-8a5815c14aad"/>
  </ds:schemaRefs>
</ds:datastoreItem>
</file>

<file path=customXml/itemProps3.xml><?xml version="1.0" encoding="utf-8"?>
<ds:datastoreItem xmlns:ds="http://schemas.openxmlformats.org/officeDocument/2006/customXml" ds:itemID="{BF07DE68-96D4-40A6-A2C1-4376C43B27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ca8d38-eb33-4e03-be0f-8a5815c14aad"/>
    <ds:schemaRef ds:uri="25d6f2e7-f67e-477a-830c-f9244ab56a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1_CONTENT MASTER</vt:lpstr>
      <vt:lpstr>2_CONTENT MASTER</vt:lpstr>
      <vt:lpstr>PowerPoint Presentation</vt:lpstr>
      <vt:lpstr>April Jones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31</cp:revision>
  <dcterms:created xsi:type="dcterms:W3CDTF">2017-08-30T04:42:44Z</dcterms:created>
  <dcterms:modified xsi:type="dcterms:W3CDTF">2024-03-13T00:46:13Z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0x01010076E785CF13D2BA4EA64D0448500BDF4B</vt:lpwstr>
  </property>
  <property fmtid="{D5CDD505-2E9C-101B-9397-08002B2CF9AE}" pid="3" name="Order">
    <vt:r8>190600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TriggerFlowInfo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