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sldIdLst>
    <p:sldId id="256" r:id="rId5"/>
    <p:sldId id="282" r:id="rId6"/>
    <p:sldId id="312" r:id="rId7"/>
    <p:sldId id="313" r:id="rId8"/>
    <p:sldId id="315" r:id="rId9"/>
    <p:sldId id="316" r:id="rId10"/>
    <p:sldId id="317" r:id="rId11"/>
    <p:sldId id="318" r:id="rId12"/>
    <p:sldId id="320" r:id="rId13"/>
    <p:sldId id="322" r:id="rId14"/>
    <p:sldId id="324" r:id="rId15"/>
    <p:sldId id="323" r:id="rId16"/>
    <p:sldId id="325" r:id="rId17"/>
    <p:sldId id="321" r:id="rId18"/>
    <p:sldId id="32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Reid" initials="N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6" autoAdjust="0"/>
    <p:restoredTop sz="87431" autoAdjust="0"/>
  </p:normalViewPr>
  <p:slideViewPr>
    <p:cSldViewPr snapToGrid="0" snapToObjects="1">
      <p:cViewPr varScale="1">
        <p:scale>
          <a:sx n="98" d="100"/>
          <a:sy n="98" d="100"/>
        </p:scale>
        <p:origin x="654" y="114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D0643-1DB4-4385-85CC-15B97019B72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23B1-0A48-422E-874D-AEDE9CC5EC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93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38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14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30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0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95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2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14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5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68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95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09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52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44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23B1-0A48-422E-874D-AEDE9CC5ECE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70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098" y="2130437"/>
            <a:ext cx="6643171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98" y="3886210"/>
            <a:ext cx="6643171" cy="105656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38087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363984"/>
            <a:ext cx="7661659" cy="2948973"/>
          </a:xfrm>
        </p:spPr>
        <p:txBody>
          <a:bodyPr anchor="t">
            <a:noAutofit/>
          </a:bodyPr>
          <a:lstStyle>
            <a:lvl1pPr algn="ctr">
              <a:defRPr sz="3200" b="0" i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3877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3877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86"/>
            <a:ext cx="4040188" cy="32614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6"/>
            <a:ext cx="4041775" cy="32614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4355499" cy="1162051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085" y="273051"/>
            <a:ext cx="3642721" cy="51495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4355499" cy="398754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38" y="329405"/>
            <a:ext cx="7697235" cy="925139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7942"/>
            <a:ext cx="5486400" cy="347302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84785"/>
            <a:ext cx="5486400" cy="55842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2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3" r:id="rId6"/>
    <p:sldLayoutId id="2147493464" r:id="rId7"/>
  </p:sldLayoutIdLst>
  <p:txStyles>
    <p:titleStyle>
      <a:lvl1pPr algn="l" defTabSz="457178" rtl="0" eaLnBrk="1" latinLnBrk="0" hangingPunct="1">
        <a:spcBef>
          <a:spcPct val="0"/>
        </a:spcBef>
        <a:buNone/>
        <a:defRPr sz="4000" kern="1200">
          <a:solidFill>
            <a:srgbClr val="CD0920"/>
          </a:solidFill>
          <a:latin typeface="+mj-lt"/>
          <a:ea typeface="+mj-ea"/>
          <a:cs typeface="+mj-cs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None/>
        <a:defRPr sz="2400" kern="1200">
          <a:solidFill>
            <a:srgbClr val="3C3C3B"/>
          </a:solidFill>
          <a:latin typeface="+mn-lt"/>
          <a:ea typeface="+mn-ea"/>
          <a:cs typeface="+mn-cs"/>
        </a:defRPr>
      </a:lvl1pPr>
      <a:lvl2pPr marL="457178" indent="0" algn="l" defTabSz="457178" rtl="0" eaLnBrk="1" latinLnBrk="0" hangingPunct="1">
        <a:spcBef>
          <a:spcPts val="0"/>
        </a:spcBef>
        <a:spcAft>
          <a:spcPts val="1000"/>
        </a:spcAft>
        <a:buFont typeface="Arial"/>
        <a:buNone/>
        <a:defRPr sz="2000" kern="1200">
          <a:solidFill>
            <a:srgbClr val="3C3C3B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3C3C3B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C3C3B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C3C3B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10790" y="2191712"/>
            <a:ext cx="8273231" cy="26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cs typeface="Arial" charset="0"/>
              </a:rPr>
              <a:t>John </a:t>
            </a:r>
            <a:r>
              <a:rPr lang="en-US" altLang="en-US" dirty="0">
                <a:cs typeface="Arial" charset="0"/>
              </a:rPr>
              <a:t>J</a:t>
            </a:r>
            <a:r>
              <a:rPr lang="en-US" altLang="en-US" dirty="0" smtClean="0">
                <a:cs typeface="Arial" charset="0"/>
              </a:rPr>
              <a:t>. Miles</a:t>
            </a:r>
          </a:p>
          <a:p>
            <a:pPr algn="ctr"/>
            <a:r>
              <a:rPr lang="en-US" altLang="en-US" sz="1800" dirty="0" smtClean="0">
                <a:cs typeface="Arial" charset="0"/>
              </a:rPr>
              <a:t>Principal Research Fellow</a:t>
            </a:r>
          </a:p>
          <a:p>
            <a:pPr algn="ctr"/>
            <a:r>
              <a:rPr lang="en-US" altLang="en-US" sz="1800" dirty="0" smtClean="0">
                <a:cs typeface="Arial" charset="0"/>
              </a:rPr>
              <a:t>NHMRC Career Development Fellow Level 2</a:t>
            </a:r>
          </a:p>
          <a:p>
            <a:pPr algn="ctr"/>
            <a:r>
              <a:rPr lang="en-US" altLang="en-US" sz="1800" i="1" dirty="0" smtClean="0">
                <a:cs typeface="Arial" charset="0"/>
              </a:rPr>
              <a:t>Molecular Immunology</a:t>
            </a:r>
          </a:p>
          <a:p>
            <a:pPr algn="ctr"/>
            <a:endParaRPr lang="en-US" altLang="en-US" sz="1800" i="1" dirty="0" smtClean="0">
              <a:cs typeface="Arial" charset="0"/>
            </a:endParaRPr>
          </a:p>
          <a:p>
            <a:pPr algn="ctr"/>
            <a:endParaRPr lang="en-US" altLang="en-US" sz="1800" i="1" dirty="0">
              <a:cs typeface="Arial" charset="0"/>
            </a:endParaRPr>
          </a:p>
          <a:p>
            <a:pPr algn="ctr"/>
            <a:r>
              <a:rPr lang="en-US" altLang="en-US" sz="3200" i="1" dirty="0">
                <a:cs typeface="Arial" charset="0"/>
              </a:rPr>
              <a:t>What makes a successful Project Grant</a:t>
            </a:r>
            <a:endParaRPr lang="en-US" alt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818031"/>
            <a:ext cx="7829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BA0D20"/>
                </a:solidFill>
              </a:rPr>
              <a:t>Significance and/or </a:t>
            </a:r>
            <a:r>
              <a:rPr lang="en-US" altLang="en-US" sz="3200" b="1" dirty="0" smtClean="0">
                <a:solidFill>
                  <a:srgbClr val="BA0D20"/>
                </a:solidFill>
              </a:rPr>
              <a:t>Innovation: </a:t>
            </a:r>
            <a:r>
              <a:rPr lang="en-US" altLang="en-US" sz="3200" b="1" dirty="0">
                <a:solidFill>
                  <a:srgbClr val="BA0D20"/>
                </a:solidFill>
              </a:rPr>
              <a:t>	25%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210" y="1925046"/>
            <a:ext cx="8570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Tips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 just go with my killer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Salami slicing won’t do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Incremental advances won’t do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Using cutting-edge technology has helped me here in the past 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40086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097" y="555380"/>
            <a:ext cx="7829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BA0D20"/>
                </a:solidFill>
              </a:rPr>
              <a:t>Significance and/or </a:t>
            </a:r>
            <a:r>
              <a:rPr lang="en-US" altLang="en-US" sz="3200" b="1" dirty="0" smtClean="0">
                <a:solidFill>
                  <a:srgbClr val="BA0D20"/>
                </a:solidFill>
              </a:rPr>
              <a:t>Innovation: </a:t>
            </a:r>
            <a:r>
              <a:rPr lang="en-US" altLang="en-US" sz="3200" b="1" dirty="0">
                <a:solidFill>
                  <a:srgbClr val="BA0D20"/>
                </a:solidFill>
              </a:rPr>
              <a:t>	25%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027" y="1146833"/>
            <a:ext cx="7711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spend a lot of time on the last section for significance and innovation. I polish it to a high gloss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</a:t>
            </a:r>
            <a:r>
              <a:rPr lang="en-US" dirty="0" smtClean="0"/>
              <a:t>the grant </a:t>
            </a:r>
            <a:r>
              <a:rPr lang="en-US" dirty="0"/>
              <a:t>sound good </a:t>
            </a:r>
            <a:r>
              <a:rPr lang="en-US" dirty="0" smtClean="0"/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just about knowledge </a:t>
            </a:r>
            <a:r>
              <a:rPr lang="en-US" dirty="0" smtClean="0"/>
              <a:t>advancement, papers and improving h-index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Australians does disease X effect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does it cost the tax payer to treat disease </a:t>
            </a:r>
            <a:r>
              <a:rPr lang="en-US" dirty="0" smtClean="0"/>
              <a:t>X?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$ numbers. Australian numbers are better.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One of my grants was on box jellyfish immunology and I focused of on economic angle.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Jellyfish </a:t>
            </a:r>
            <a:r>
              <a:rPr lang="en-AU" dirty="0" err="1"/>
              <a:t>envenomations</a:t>
            </a:r>
            <a:r>
              <a:rPr lang="en-AU" dirty="0"/>
              <a:t> threaten the tourism industry which is Queensland's second largest export earner after coal. </a:t>
            </a:r>
            <a:r>
              <a:rPr lang="en-US" dirty="0" smtClean="0"/>
              <a:t>Tourism </a:t>
            </a:r>
            <a:r>
              <a:rPr lang="en-US" dirty="0"/>
              <a:t>generates A$23 billion annually in </a:t>
            </a:r>
            <a:r>
              <a:rPr lang="en-US" dirty="0" smtClean="0"/>
              <a:t>Queensland </a:t>
            </a:r>
            <a:r>
              <a:rPr lang="en-US" dirty="0"/>
              <a:t>with the Great Barrier Reef generating A$7.0 billion </a:t>
            </a:r>
            <a:r>
              <a:rPr lang="en-US" dirty="0" smtClean="0"/>
              <a:t>annually. One review </a:t>
            </a:r>
            <a:r>
              <a:rPr lang="en-US" dirty="0"/>
              <a:t>showed that negative publicity from just two stinger fatalities in </a:t>
            </a:r>
            <a:r>
              <a:rPr lang="en-US" dirty="0" smtClean="0"/>
              <a:t>resulted </a:t>
            </a:r>
            <a:r>
              <a:rPr lang="en-US" dirty="0"/>
              <a:t>in A$65 million loss in tourism </a:t>
            </a:r>
            <a:r>
              <a:rPr lang="en-US" dirty="0" smtClean="0"/>
              <a:t>revenue.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85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818031"/>
            <a:ext cx="7829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BA0D20"/>
                </a:solidFill>
              </a:rPr>
              <a:t>Scientific </a:t>
            </a:r>
            <a:r>
              <a:rPr lang="en-US" altLang="en-US" sz="3200" b="1" dirty="0" smtClean="0">
                <a:solidFill>
                  <a:srgbClr val="BA0D20"/>
                </a:solidFill>
              </a:rPr>
              <a:t>Quality: </a:t>
            </a:r>
            <a:r>
              <a:rPr lang="en-US" altLang="en-US" sz="3200" b="1" dirty="0">
                <a:solidFill>
                  <a:srgbClr val="BA0D20"/>
                </a:solidFill>
              </a:rPr>
              <a:t>	</a:t>
            </a:r>
            <a:r>
              <a:rPr lang="en-US" altLang="en-US" sz="3200" b="1" dirty="0" smtClean="0">
                <a:solidFill>
                  <a:srgbClr val="BA0D20"/>
                </a:solidFill>
              </a:rPr>
              <a:t>50%</a:t>
            </a:r>
            <a:endParaRPr lang="en-US" altLang="en-US" sz="3200" b="1" dirty="0">
              <a:solidFill>
                <a:srgbClr val="BA0D2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9043"/>
          <a:stretch/>
        </p:blipFill>
        <p:spPr>
          <a:xfrm>
            <a:off x="29184" y="2193880"/>
            <a:ext cx="9008269" cy="2261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8955" y="1771133"/>
            <a:ext cx="6920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Attachment A - NHMRC project grants category </a:t>
            </a:r>
            <a:r>
              <a:rPr lang="en-AU" dirty="0" smtClean="0"/>
              <a:t>descriptors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55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818031"/>
            <a:ext cx="7829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BA0D20"/>
                </a:solidFill>
              </a:rPr>
              <a:t>Scientific </a:t>
            </a:r>
            <a:r>
              <a:rPr lang="en-US" altLang="en-US" sz="3200" b="1" dirty="0" smtClean="0">
                <a:solidFill>
                  <a:srgbClr val="BA0D20"/>
                </a:solidFill>
              </a:rPr>
              <a:t>Quality: </a:t>
            </a:r>
            <a:r>
              <a:rPr lang="en-US" altLang="en-US" sz="3200" b="1" dirty="0">
                <a:solidFill>
                  <a:srgbClr val="BA0D20"/>
                </a:solidFill>
              </a:rPr>
              <a:t>	</a:t>
            </a:r>
            <a:r>
              <a:rPr lang="en-US" altLang="en-US" sz="3200" b="1" dirty="0" smtClean="0">
                <a:solidFill>
                  <a:srgbClr val="BA0D20"/>
                </a:solidFill>
              </a:rPr>
              <a:t>50%</a:t>
            </a:r>
            <a:endParaRPr lang="en-US" altLang="en-US" sz="3200" b="1" dirty="0">
              <a:solidFill>
                <a:srgbClr val="BA0D2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870" y="1565118"/>
            <a:ext cx="75262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It’s got to be killer idea but feasible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to one idea/theme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the aims flow or at least synergize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careful making aims dependent on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Feasible, feasible, feasible (NHMRC wants low risk)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AIs can help you cover risky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Fishing grants have not worked for me in the past (goes back to risk)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hypothesis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first page a summary of background hypothesis, aims and impact (significance/innovation)</a:t>
            </a:r>
          </a:p>
        </p:txBody>
      </p:sp>
    </p:spTree>
    <p:extLst>
      <p:ext uri="{BB962C8B-B14F-4D97-AF65-F5344CB8AC3E}">
        <p14:creationId xmlns:p14="http://schemas.microsoft.com/office/powerpoint/2010/main" val="41654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372" y="2110202"/>
            <a:ext cx="7829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/>
              <a:t>No spelling mistakes</a:t>
            </a:r>
          </a:p>
          <a:p>
            <a:pPr algn="ctr"/>
            <a:r>
              <a:rPr lang="en-US" altLang="en-US" sz="3200" b="1" dirty="0" smtClean="0"/>
              <a:t>No grammar mistakes</a:t>
            </a:r>
          </a:p>
          <a:p>
            <a:pPr algn="ctr"/>
            <a:r>
              <a:rPr lang="en-US" altLang="en-US" sz="3200" b="1" dirty="0" smtClean="0"/>
              <a:t>Don’t name possibly hostile assessors</a:t>
            </a:r>
          </a:p>
          <a:p>
            <a:pPr algn="ctr"/>
            <a:r>
              <a:rPr lang="en-US" altLang="en-US" sz="3200" b="1" dirty="0" smtClean="0"/>
              <a:t>Spend time on budget details</a:t>
            </a:r>
          </a:p>
          <a:p>
            <a:pPr algn="ctr"/>
            <a:r>
              <a:rPr lang="en-US" altLang="en-US" sz="3200" b="1" dirty="0" smtClean="0"/>
              <a:t>Keep in mind the PSP3 gap (75K)</a:t>
            </a:r>
            <a:endParaRPr lang="en-US" alt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52374" y="1129318"/>
            <a:ext cx="7829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BA0D20"/>
                </a:solidFill>
              </a:rPr>
              <a:t>Other tips</a:t>
            </a:r>
            <a:endParaRPr lang="en-US" altLang="en-US" sz="3200" b="1" dirty="0">
              <a:solidFill>
                <a:srgbClr val="BA0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2374" y="2111813"/>
            <a:ext cx="782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BA0D20"/>
                </a:solidFill>
              </a:rPr>
              <a:t>Good luck and happy to answer questions</a:t>
            </a:r>
            <a:endParaRPr lang="en-US" altLang="en-US" sz="3200" b="1" dirty="0">
              <a:solidFill>
                <a:srgbClr val="BA0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57" y="1894565"/>
            <a:ext cx="8464306" cy="3924645"/>
          </a:xfrm>
        </p:spPr>
        <p:txBody>
          <a:bodyPr>
            <a:noAutofit/>
          </a:bodyPr>
          <a:lstStyle/>
          <a:p>
            <a:pPr algn="ctr"/>
            <a:r>
              <a:rPr lang="en-AU" altLang="en-US" sz="3200" b="1" dirty="0" smtClean="0">
                <a:solidFill>
                  <a:schemeClr val="tx1"/>
                </a:solidFill>
              </a:rPr>
              <a:t>Disclaimer: This is what worked for me.</a:t>
            </a:r>
          </a:p>
          <a:p>
            <a:endParaRPr lang="en-US" alt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altLang="en-US" sz="3200" b="1" dirty="0" smtClean="0">
                <a:solidFill>
                  <a:schemeClr val="tx1"/>
                </a:solidFill>
              </a:rPr>
              <a:t>Will be different on different panels.</a:t>
            </a:r>
            <a:endParaRPr lang="en-AU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578" y="614276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29" y="1063983"/>
            <a:ext cx="8464306" cy="5117267"/>
          </a:xfrm>
        </p:spPr>
        <p:txBody>
          <a:bodyPr>
            <a:noAutofit/>
          </a:bodyPr>
          <a:lstStyle/>
          <a:p>
            <a:r>
              <a:rPr lang="en-AU" altLang="en-US" sz="3200" b="1" dirty="0" smtClean="0">
                <a:solidFill>
                  <a:srgbClr val="BA0D20"/>
                </a:solidFill>
              </a:rPr>
              <a:t>Credentials</a:t>
            </a:r>
          </a:p>
          <a:p>
            <a:r>
              <a:rPr lang="en-US" altLang="en-US" sz="3200" b="1" dirty="0" smtClean="0">
                <a:solidFill>
                  <a:srgbClr val="BA0D20"/>
                </a:solidFill>
              </a:rPr>
              <a:t>Grants: chief investigator</a:t>
            </a:r>
            <a:endParaRPr lang="en-AU" altLang="en-US" sz="3200" b="1" dirty="0">
              <a:solidFill>
                <a:srgbClr val="BA0D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27 Grants as chief investigator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1 Work plan from pharma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14 Different funding schemes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CI on 9x NHMRC Project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CI on 1x NHMRC Development Grant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31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29" y="616721"/>
            <a:ext cx="8464306" cy="5117267"/>
          </a:xfrm>
        </p:spPr>
        <p:txBody>
          <a:bodyPr>
            <a:noAutofit/>
          </a:bodyPr>
          <a:lstStyle/>
          <a:p>
            <a:r>
              <a:rPr lang="en-AU" altLang="en-US" sz="3200" b="1" dirty="0" smtClean="0">
                <a:solidFill>
                  <a:srgbClr val="BA0D20"/>
                </a:solidFill>
              </a:rPr>
              <a:t>Credentials</a:t>
            </a:r>
          </a:p>
          <a:p>
            <a:r>
              <a:rPr lang="en-US" altLang="en-US" sz="3200" b="1" dirty="0" smtClean="0">
                <a:solidFill>
                  <a:srgbClr val="BA0D20"/>
                </a:solidFill>
              </a:rPr>
              <a:t>Grants: associate investigator partner investigator</a:t>
            </a:r>
            <a:endParaRPr lang="en-AU" altLang="en-US" sz="3200" b="1" dirty="0">
              <a:solidFill>
                <a:srgbClr val="BA0D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10 Grants as associate investigator / partner investigator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6 Different funding schemes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AI on 4x NHMRC Project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AI on 1x NHMRC Development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AI on 1x NHMRC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Also been on the NHMRC GRP twice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7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52" y="1041291"/>
            <a:ext cx="8464306" cy="5117267"/>
          </a:xfrm>
        </p:spPr>
        <p:txBody>
          <a:bodyPr>
            <a:noAutofit/>
          </a:bodyPr>
          <a:lstStyle/>
          <a:p>
            <a:r>
              <a:rPr lang="en-AU" altLang="en-US" sz="3200" b="1" dirty="0" smtClean="0">
                <a:solidFill>
                  <a:srgbClr val="BA0D20"/>
                </a:solidFill>
              </a:rPr>
              <a:t>Credentials</a:t>
            </a:r>
          </a:p>
          <a:p>
            <a:r>
              <a:rPr lang="en-US" altLang="en-US" sz="3200" b="1" dirty="0" smtClean="0">
                <a:solidFill>
                  <a:srgbClr val="BA0D20"/>
                </a:solidFill>
              </a:rPr>
              <a:t>Fellowships: chief investigator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7 Fellowships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4 Different funding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NHMRC: Dora Lush, Overseas Biomedical, CDF1 and </a:t>
            </a:r>
            <a:r>
              <a:rPr lang="en-US" dirty="0" smtClean="0">
                <a:solidFill>
                  <a:srgbClr val="000000"/>
                </a:solidFill>
              </a:rPr>
              <a:t>CDF2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9485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3651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21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9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88" y="1773557"/>
            <a:ext cx="9095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Team Quality and Capability relevant to the </a:t>
            </a:r>
            <a:r>
              <a:rPr lang="en-US" sz="2400" dirty="0" smtClean="0"/>
              <a:t>application: 	25%</a:t>
            </a:r>
          </a:p>
          <a:p>
            <a:endParaRPr lang="en-AU" sz="2400" dirty="0" smtClean="0"/>
          </a:p>
          <a:p>
            <a:r>
              <a:rPr lang="en-AU" sz="2400" dirty="0" smtClean="0"/>
              <a:t>Significance </a:t>
            </a:r>
            <a:r>
              <a:rPr lang="en-AU" sz="2400" dirty="0"/>
              <a:t>and/or </a:t>
            </a:r>
            <a:r>
              <a:rPr lang="en-AU" sz="2400" dirty="0" smtClean="0"/>
              <a:t>Innovation: 								25%</a:t>
            </a:r>
          </a:p>
          <a:p>
            <a:endParaRPr lang="en-US" sz="2400" dirty="0"/>
          </a:p>
          <a:p>
            <a:r>
              <a:rPr lang="en-AU" sz="2400" dirty="0"/>
              <a:t>Scientific </a:t>
            </a:r>
            <a:r>
              <a:rPr lang="en-AU" sz="2400" dirty="0" smtClean="0"/>
              <a:t>Quality: 												50</a:t>
            </a:r>
            <a:r>
              <a:rPr lang="en-AU" sz="2400" dirty="0"/>
              <a:t>%</a:t>
            </a:r>
          </a:p>
          <a:p>
            <a:endParaRPr lang="en-AU" dirty="0" smtClean="0"/>
          </a:p>
          <a:p>
            <a:endParaRPr lang="en-US" dirty="0"/>
          </a:p>
          <a:p>
            <a:endParaRPr lang="en-AU" dirty="0"/>
          </a:p>
          <a:p>
            <a:endParaRPr lang="en-US" b="0" i="0" dirty="0">
              <a:solidFill>
                <a:srgbClr val="003745"/>
              </a:solidFill>
              <a:effectLst/>
              <a:latin typeface="La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4858" y="874873"/>
            <a:ext cx="4650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sz="3200" b="1" dirty="0" smtClean="0">
                <a:solidFill>
                  <a:srgbClr val="BA0D20"/>
                </a:solidFill>
              </a:rPr>
              <a:t>NHMRC Project Grants</a:t>
            </a:r>
            <a:endParaRPr lang="en-AU" altLang="en-US" sz="3200" b="1" dirty="0">
              <a:solidFill>
                <a:srgbClr val="BA0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5888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4448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565107"/>
            <a:ext cx="782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BA0D20"/>
                </a:solidFill>
              </a:rPr>
              <a:t>Team Quality and Capability relevant to the application: 	25%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9" y="1965255"/>
            <a:ext cx="9121022" cy="2720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869" y="4809248"/>
            <a:ext cx="8757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Tips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start unless you have a fellowship or are highly competitive for a fellowship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time to improve your CV instead i.e. crank the papers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1099227" y="1547399"/>
            <a:ext cx="6920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Attachment A - NHMRC project grants category </a:t>
            </a:r>
            <a:r>
              <a:rPr lang="en-AU" dirty="0" smtClean="0"/>
              <a:t>descriptors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2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47171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109859"/>
            <a:ext cx="782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BA0D20"/>
                </a:solidFill>
              </a:rPr>
              <a:t>Team Quality and Capability relevant to the application: 	25%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059" y="2271065"/>
            <a:ext cx="85700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20-100 papers in the last 5 years (unless top tier then fewer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Senior authorships obviously preferred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Papers are king followed by grants (proof </a:t>
            </a:r>
            <a:r>
              <a:rPr lang="en-AU" dirty="0" smtClean="0"/>
              <a:t>you’ve done this before)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factor in relative to </a:t>
            </a:r>
            <a:r>
              <a:rPr lang="en-US" dirty="0" smtClean="0"/>
              <a:t>opportunity (teaching, clinical load)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Don’t include a weak 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be afraid to go CIB and split the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careful about ‘hiring a heavy’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Bringing in an international CI can be useful (no problems with program/grant caps)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342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73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62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026" y="-683"/>
            <a:ext cx="785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Arial" charset="0"/>
              </a:rPr>
              <a:t>What makes a successful Project Grant</a:t>
            </a:r>
            <a:endParaRPr lang="en-AU" sz="3200" b="1" dirty="0">
              <a:solidFill>
                <a:srgbClr val="BA0D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818031"/>
            <a:ext cx="7829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BA0D20"/>
                </a:solidFill>
              </a:rPr>
              <a:t>Significance and/or </a:t>
            </a:r>
            <a:r>
              <a:rPr lang="en-US" altLang="en-US" sz="3200" b="1" dirty="0" smtClean="0">
                <a:solidFill>
                  <a:srgbClr val="BA0D20"/>
                </a:solidFill>
              </a:rPr>
              <a:t>Innovation: </a:t>
            </a:r>
            <a:r>
              <a:rPr lang="en-US" altLang="en-US" sz="3200" b="1" dirty="0">
                <a:solidFill>
                  <a:srgbClr val="BA0D20"/>
                </a:solidFill>
              </a:rPr>
              <a:t>	25%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5002"/>
            <a:ext cx="9144000" cy="1806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5577"/>
            <a:ext cx="9144000" cy="740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912" y="4219159"/>
            <a:ext cx="9144000" cy="6959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8955" y="1489029"/>
            <a:ext cx="6920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Attachment A - NHMRC project grants category </a:t>
            </a:r>
            <a:r>
              <a:rPr lang="en-AU" dirty="0" smtClean="0"/>
              <a:t>descriptors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06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ITHM - Colour Theme">
      <a:dk1>
        <a:sysClr val="windowText" lastClr="000000"/>
      </a:dk1>
      <a:lt1>
        <a:sysClr val="window" lastClr="FFFFFF"/>
      </a:lt1>
      <a:dk2>
        <a:srgbClr val="BA0D20"/>
      </a:dk2>
      <a:lt2>
        <a:srgbClr val="DDDEDD"/>
      </a:lt2>
      <a:accent1>
        <a:srgbClr val="CD0920"/>
      </a:accent1>
      <a:accent2>
        <a:srgbClr val="B50F20"/>
      </a:accent2>
      <a:accent3>
        <a:srgbClr val="721019"/>
      </a:accent3>
      <a:accent4>
        <a:srgbClr val="005294"/>
      </a:accent4>
      <a:accent5>
        <a:srgbClr val="4BACC6"/>
      </a:accent5>
      <a:accent6>
        <a:srgbClr val="CD003A"/>
      </a:accent6>
      <a:hlink>
        <a:srgbClr val="00529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4931</TotalTime>
  <Words>694</Words>
  <Application>Microsoft Office PowerPoint</Application>
  <PresentationFormat>On-screen Show (4:3)</PresentationFormat>
  <Paragraphs>120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Lato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John Miles</cp:lastModifiedBy>
  <cp:revision>243</cp:revision>
  <dcterms:created xsi:type="dcterms:W3CDTF">2010-04-12T23:12:02Z</dcterms:created>
  <dcterms:modified xsi:type="dcterms:W3CDTF">2017-10-16T00:21:26Z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