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8"/>
  </p:notesMasterIdLst>
  <p:sldIdLst>
    <p:sldId id="256" r:id="rId2"/>
    <p:sldId id="304" r:id="rId3"/>
    <p:sldId id="285" r:id="rId4"/>
    <p:sldId id="300" r:id="rId5"/>
    <p:sldId id="266" r:id="rId6"/>
    <p:sldId id="279" r:id="rId7"/>
    <p:sldId id="273" r:id="rId8"/>
    <p:sldId id="275" r:id="rId9"/>
    <p:sldId id="263" r:id="rId10"/>
    <p:sldId id="261" r:id="rId11"/>
    <p:sldId id="262" r:id="rId12"/>
    <p:sldId id="280" r:id="rId13"/>
    <p:sldId id="293" r:id="rId14"/>
    <p:sldId id="281" r:id="rId15"/>
    <p:sldId id="299" r:id="rId16"/>
    <p:sldId id="283" r:id="rId17"/>
    <p:sldId id="295" r:id="rId18"/>
    <p:sldId id="282" r:id="rId19"/>
    <p:sldId id="297" r:id="rId20"/>
    <p:sldId id="284" r:id="rId21"/>
    <p:sldId id="277" r:id="rId22"/>
    <p:sldId id="269" r:id="rId23"/>
    <p:sldId id="270" r:id="rId24"/>
    <p:sldId id="271" r:id="rId25"/>
    <p:sldId id="302" r:id="rId26"/>
    <p:sldId id="30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60"/>
  </p:normalViewPr>
  <p:slideViewPr>
    <p:cSldViewPr>
      <p:cViewPr varScale="1">
        <p:scale>
          <a:sx n="108" d="100"/>
          <a:sy n="108" d="100"/>
        </p:scale>
        <p:origin x="1602" y="96"/>
      </p:cViewPr>
      <p:guideLst>
        <p:guide orient="horz" pos="2160"/>
        <p:guide pos="2880"/>
      </p:guideLst>
    </p:cSldViewPr>
  </p:slideViewPr>
  <p:notesTextViewPr>
    <p:cViewPr>
      <p:scale>
        <a:sx n="1" d="1"/>
        <a:sy n="1" d="1"/>
      </p:scale>
      <p:origin x="0" y="0"/>
    </p:cViewPr>
  </p:notesTextViewPr>
  <p:sorterViewPr>
    <p:cViewPr>
      <p:scale>
        <a:sx n="100" d="100"/>
        <a:sy n="100" d="100"/>
      </p:scale>
      <p:origin x="0" y="-6000"/>
    </p:cViewPr>
  </p:sorterViewPr>
  <p:notesViewPr>
    <p:cSldViewPr showGuides="1">
      <p:cViewPr varScale="1">
        <p:scale>
          <a:sx n="89" d="100"/>
          <a:sy n="89" d="100"/>
        </p:scale>
        <p:origin x="379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5F4994-6B63-4E33-877F-0C98E258F61F}" type="datetimeFigureOut">
              <a:rPr lang="en-AU" smtClean="0"/>
              <a:t>22/06/2016</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9C1DB8-0B9B-4DE7-8035-5C3BB41AA7BE}" type="slidenum">
              <a:rPr lang="en-AU" smtClean="0"/>
              <a:t>‹#›</a:t>
            </a:fld>
            <a:endParaRPr lang="en-AU"/>
          </a:p>
        </p:txBody>
      </p:sp>
    </p:spTree>
    <p:extLst>
      <p:ext uri="{BB962C8B-B14F-4D97-AF65-F5344CB8AC3E}">
        <p14:creationId xmlns:p14="http://schemas.microsoft.com/office/powerpoint/2010/main" val="2602927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Exploring the utility of Social Impact Assessment as a framework to identify community vulnerabilities, capacities and needs for effective disaster recovery. </a:t>
            </a:r>
            <a:endParaRPr lang="en-AU" dirty="0" smtClean="0"/>
          </a:p>
          <a:p>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1</a:t>
            </a:fld>
            <a:endParaRPr lang="en-AU"/>
          </a:p>
        </p:txBody>
      </p:sp>
    </p:spTree>
    <p:extLst>
      <p:ext uri="{BB962C8B-B14F-4D97-AF65-F5344CB8AC3E}">
        <p14:creationId xmlns:p14="http://schemas.microsoft.com/office/powerpoint/2010/main" val="3128305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No exhaustive</a:t>
            </a:r>
          </a:p>
          <a:p>
            <a:r>
              <a:rPr lang="en-AU" dirty="0" smtClean="0"/>
              <a:t>Social,</a:t>
            </a:r>
            <a:r>
              <a:rPr lang="en-AU" baseline="0" dirty="0" smtClean="0"/>
              <a:t> built and natural environment</a:t>
            </a:r>
            <a:endParaRPr lang="en-AU" dirty="0" smtClean="0"/>
          </a:p>
          <a:p>
            <a:r>
              <a:rPr lang="en-AU" dirty="0" smtClean="0"/>
              <a:t>Direct damage and indirect loss – intangible loss/benefits</a:t>
            </a:r>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11</a:t>
            </a:fld>
            <a:endParaRPr lang="en-AU"/>
          </a:p>
        </p:txBody>
      </p:sp>
    </p:spTree>
    <p:extLst>
      <p:ext uri="{BB962C8B-B14F-4D97-AF65-F5344CB8AC3E}">
        <p14:creationId xmlns:p14="http://schemas.microsoft.com/office/powerpoint/2010/main" val="2353529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Psycho-social – need of a communities functions, social structures and systems – formal and informal networks </a:t>
            </a:r>
          </a:p>
          <a:p>
            <a:endParaRPr lang="en-AU" dirty="0" smtClean="0"/>
          </a:p>
          <a:p>
            <a:r>
              <a:rPr lang="en-AU" dirty="0" smtClean="0"/>
              <a:t>Safety and Well being – Hazardous or damaged areas/buildings, sanitation</a:t>
            </a:r>
            <a:r>
              <a:rPr lang="en-AU" baseline="0" dirty="0" smtClean="0"/>
              <a:t> and hygiene, shelter, accommodation, evacuation, medical </a:t>
            </a:r>
          </a:p>
          <a:p>
            <a:r>
              <a:rPr lang="en-AU" baseline="0" dirty="0" smtClean="0"/>
              <a:t>Health – case management of individuals, injured, exposed, traumatised, recognise vulnerable/special needs groups, resources and supplies </a:t>
            </a:r>
          </a:p>
          <a:p>
            <a:r>
              <a:rPr lang="en-AU" baseline="0" dirty="0" smtClean="0"/>
              <a:t>Welfare/psychological support – emotional, spiritual, cultural, psychological, social support – </a:t>
            </a:r>
            <a:r>
              <a:rPr lang="en-AU" baseline="0" dirty="0" err="1" smtClean="0"/>
              <a:t>conselling</a:t>
            </a:r>
            <a:r>
              <a:rPr lang="en-AU" baseline="0" dirty="0" smtClean="0"/>
              <a:t>, financial assistance, sports and leisure, community events…</a:t>
            </a:r>
          </a:p>
          <a:p>
            <a:endParaRPr lang="en-AU" dirty="0" smtClean="0"/>
          </a:p>
          <a:p>
            <a:r>
              <a:rPr lang="en-AU" dirty="0" smtClean="0"/>
              <a:t>Demography</a:t>
            </a:r>
          </a:p>
          <a:p>
            <a:r>
              <a:rPr lang="en-AU" dirty="0" smtClean="0"/>
              <a:t>Education</a:t>
            </a:r>
          </a:p>
          <a:p>
            <a:r>
              <a:rPr lang="en-AU" dirty="0" smtClean="0"/>
              <a:t>Mental/social health</a:t>
            </a:r>
          </a:p>
          <a:p>
            <a:r>
              <a:rPr lang="en-AU" dirty="0" smtClean="0"/>
              <a:t>Public housing</a:t>
            </a:r>
          </a:p>
          <a:p>
            <a:r>
              <a:rPr lang="en-AU" dirty="0" smtClean="0"/>
              <a:t>Families and households</a:t>
            </a:r>
          </a:p>
          <a:p>
            <a:endParaRPr lang="en-AU" dirty="0" smtClean="0"/>
          </a:p>
          <a:p>
            <a:r>
              <a:rPr lang="en-AU" dirty="0" smtClean="0"/>
              <a:t>Networks</a:t>
            </a:r>
            <a:r>
              <a:rPr lang="en-AU" baseline="0" dirty="0" smtClean="0"/>
              <a:t> and relationships/trust</a:t>
            </a:r>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12</a:t>
            </a:fld>
            <a:endParaRPr lang="en-AU"/>
          </a:p>
        </p:txBody>
      </p:sp>
    </p:spTree>
    <p:extLst>
      <p:ext uri="{BB962C8B-B14F-4D97-AF65-F5344CB8AC3E}">
        <p14:creationId xmlns:p14="http://schemas.microsoft.com/office/powerpoint/2010/main" val="3944155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2696" y="4139952"/>
            <a:ext cx="5486400" cy="4621088"/>
          </a:xfrm>
        </p:spPr>
        <p:txBody>
          <a:bodyPr/>
          <a:lstStyle/>
          <a:p>
            <a:r>
              <a:rPr lang="en-AU" dirty="0" smtClean="0"/>
              <a:t>Source</a:t>
            </a:r>
            <a:r>
              <a:rPr lang="en-AU" baseline="0" dirty="0" smtClean="0"/>
              <a:t> of information:</a:t>
            </a:r>
          </a:p>
          <a:p>
            <a:r>
              <a:rPr lang="en-AU" dirty="0"/>
              <a:t>Maps/remote sensing data </a:t>
            </a:r>
          </a:p>
          <a:p>
            <a:r>
              <a:rPr lang="en-AU" dirty="0"/>
              <a:t>Strategic data </a:t>
            </a:r>
          </a:p>
          <a:p>
            <a:r>
              <a:rPr lang="en-AU" dirty="0"/>
              <a:t>- ABS statistics </a:t>
            </a:r>
          </a:p>
          <a:p>
            <a:r>
              <a:rPr lang="en-AU" dirty="0"/>
              <a:t>- Local Social Atlas </a:t>
            </a:r>
          </a:p>
          <a:p>
            <a:r>
              <a:rPr lang="en-AU" dirty="0"/>
              <a:t>- agency databases </a:t>
            </a:r>
          </a:p>
          <a:p>
            <a:r>
              <a:rPr lang="en-AU" dirty="0" smtClean="0"/>
              <a:t>Media </a:t>
            </a:r>
            <a:endParaRPr lang="en-AU" dirty="0"/>
          </a:p>
          <a:p>
            <a:r>
              <a:rPr lang="en-AU" dirty="0"/>
              <a:t>Interpersonal communication </a:t>
            </a:r>
          </a:p>
          <a:p>
            <a:r>
              <a:rPr lang="en-AU" dirty="0" smtClean="0"/>
              <a:t>Department </a:t>
            </a:r>
            <a:r>
              <a:rPr lang="en-AU" dirty="0"/>
              <a:t>of Health </a:t>
            </a:r>
          </a:p>
          <a:p>
            <a:r>
              <a:rPr lang="en-AU" dirty="0"/>
              <a:t>- Nursing Mothers Association </a:t>
            </a:r>
          </a:p>
          <a:p>
            <a:r>
              <a:rPr lang="en-AU" dirty="0"/>
              <a:t>- Community Health Clinic </a:t>
            </a:r>
          </a:p>
          <a:p>
            <a:r>
              <a:rPr lang="en-AU" dirty="0"/>
              <a:t>Medical service providers </a:t>
            </a:r>
            <a:endParaRPr lang="en-AU" dirty="0" smtClean="0"/>
          </a:p>
          <a:p>
            <a:r>
              <a:rPr lang="en-AU" dirty="0" err="1" smtClean="0"/>
              <a:t>Centrelink</a:t>
            </a:r>
            <a:r>
              <a:rPr lang="en-AU" dirty="0" smtClean="0"/>
              <a:t> </a:t>
            </a:r>
            <a:endParaRPr lang="en-AU" dirty="0"/>
          </a:p>
          <a:p>
            <a:r>
              <a:rPr lang="en-AU" dirty="0"/>
              <a:t>Family Assistance Office </a:t>
            </a:r>
          </a:p>
          <a:p>
            <a:r>
              <a:rPr lang="en-AU" dirty="0"/>
              <a:t>Department of Housing 	</a:t>
            </a:r>
          </a:p>
          <a:p>
            <a:r>
              <a:rPr lang="en-AU" dirty="0"/>
              <a:t>Accommodation service providers </a:t>
            </a:r>
          </a:p>
          <a:p>
            <a:r>
              <a:rPr lang="en-AU" dirty="0"/>
              <a:t>Property developers </a:t>
            </a:r>
          </a:p>
          <a:p>
            <a:r>
              <a:rPr lang="en-AU" dirty="0"/>
              <a:t>Real estate agents 	</a:t>
            </a:r>
          </a:p>
          <a:p>
            <a:r>
              <a:rPr lang="en-AU" dirty="0"/>
              <a:t>Insurance Council Australia 	</a:t>
            </a:r>
          </a:p>
          <a:p>
            <a:r>
              <a:rPr lang="en-AU" dirty="0" smtClean="0"/>
              <a:t>Education</a:t>
            </a:r>
          </a:p>
          <a:p>
            <a:r>
              <a:rPr lang="en-AU" dirty="0"/>
              <a:t>Yellow pages </a:t>
            </a:r>
          </a:p>
          <a:p>
            <a:r>
              <a:rPr lang="en-AU" dirty="0"/>
              <a:t>Business Service Directory </a:t>
            </a:r>
          </a:p>
          <a:p>
            <a:r>
              <a:rPr lang="en-AU" dirty="0"/>
              <a:t>Local Council </a:t>
            </a:r>
          </a:p>
          <a:p>
            <a:r>
              <a:rPr lang="en-AU" dirty="0" smtClean="0"/>
              <a:t>Chamber </a:t>
            </a:r>
            <a:r>
              <a:rPr lang="en-AU" dirty="0"/>
              <a:t>of Commerce </a:t>
            </a:r>
          </a:p>
          <a:p>
            <a:r>
              <a:rPr lang="en-AU" dirty="0"/>
              <a:t>Department of Primary Industry </a:t>
            </a:r>
          </a:p>
          <a:p>
            <a:r>
              <a:rPr lang="en-AU" dirty="0"/>
              <a:t>Religious/cultural organisations 	</a:t>
            </a:r>
          </a:p>
          <a:p>
            <a:r>
              <a:rPr lang="en-AU" dirty="0" smtClean="0"/>
              <a:t>	</a:t>
            </a:r>
          </a:p>
          <a:p>
            <a:r>
              <a:rPr lang="en-AU" dirty="0" smtClean="0"/>
              <a:t>	</a:t>
            </a:r>
          </a:p>
          <a:p>
            <a:endParaRPr lang="en-AU" dirty="0"/>
          </a:p>
        </p:txBody>
      </p:sp>
      <p:sp>
        <p:nvSpPr>
          <p:cNvPr id="4" name="Slide Number Placeholder 3"/>
          <p:cNvSpPr>
            <a:spLocks noGrp="1"/>
          </p:cNvSpPr>
          <p:nvPr>
            <p:ph type="sldNum" sz="quarter" idx="10"/>
          </p:nvPr>
        </p:nvSpPr>
        <p:spPr/>
        <p:txBody>
          <a:bodyPr/>
          <a:lstStyle/>
          <a:p>
            <a:fld id="{65DECF6B-51C2-421B-A722-CA2CE11281C3}" type="slidenum">
              <a:rPr lang="en-AU" smtClean="0"/>
              <a:t>13</a:t>
            </a:fld>
            <a:endParaRPr lang="en-AU"/>
          </a:p>
        </p:txBody>
      </p:sp>
    </p:spTree>
    <p:extLst>
      <p:ext uri="{BB962C8B-B14F-4D97-AF65-F5344CB8AC3E}">
        <p14:creationId xmlns:p14="http://schemas.microsoft.com/office/powerpoint/2010/main" val="157544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Stabilisation</a:t>
            </a:r>
          </a:p>
          <a:p>
            <a:r>
              <a:rPr lang="en-AU" dirty="0" smtClean="0"/>
              <a:t>Individual needs – supply and demand – livelihoods, employment security, income -  salary and wages, debt servicing, savings, insurance – purchasing and general consumption</a:t>
            </a:r>
          </a:p>
          <a:p>
            <a:r>
              <a:rPr lang="en-AU" dirty="0" smtClean="0"/>
              <a:t>Infrastructure  - basic utilities, telecommunications, transport</a:t>
            </a:r>
          </a:p>
          <a:p>
            <a:r>
              <a:rPr lang="en-AU" dirty="0" smtClean="0"/>
              <a:t>Government (macro) – maintain support, resources, overseas markets</a:t>
            </a:r>
          </a:p>
          <a:p>
            <a:r>
              <a:rPr lang="en-AU" dirty="0" smtClean="0"/>
              <a:t>Business –(SME) trade, staffing/labour force , consumer confidence, local industry/economic production</a:t>
            </a:r>
          </a:p>
          <a:p>
            <a:r>
              <a:rPr lang="en-AU" dirty="0" smtClean="0"/>
              <a:t>Finance sector </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14</a:t>
            </a:fld>
            <a:endParaRPr lang="en-AU"/>
          </a:p>
        </p:txBody>
      </p:sp>
    </p:spTree>
    <p:extLst>
      <p:ext uri="{BB962C8B-B14F-4D97-AF65-F5344CB8AC3E}">
        <p14:creationId xmlns:p14="http://schemas.microsoft.com/office/powerpoint/2010/main" val="3422458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Source of information:</a:t>
            </a:r>
          </a:p>
          <a:p>
            <a:r>
              <a:rPr lang="en-AU" dirty="0" smtClean="0"/>
              <a:t>ABS </a:t>
            </a:r>
            <a:endParaRPr lang="en-AU" dirty="0"/>
          </a:p>
          <a:p>
            <a:r>
              <a:rPr lang="en-AU" dirty="0" err="1"/>
              <a:t>Centrelink</a:t>
            </a:r>
            <a:r>
              <a:rPr lang="en-AU" dirty="0"/>
              <a:t> </a:t>
            </a:r>
          </a:p>
          <a:p>
            <a:r>
              <a:rPr lang="en-AU" dirty="0"/>
              <a:t>FAO </a:t>
            </a:r>
          </a:p>
          <a:p>
            <a:r>
              <a:rPr lang="en-AU" dirty="0"/>
              <a:t>Department of Housing </a:t>
            </a:r>
          </a:p>
          <a:p>
            <a:r>
              <a:rPr lang="en-AU" dirty="0"/>
              <a:t>ATO </a:t>
            </a:r>
          </a:p>
          <a:p>
            <a:r>
              <a:rPr lang="en-AU" dirty="0"/>
              <a:t>ABS </a:t>
            </a:r>
            <a:endParaRPr lang="en-AU" dirty="0" smtClean="0"/>
          </a:p>
          <a:p>
            <a:r>
              <a:rPr lang="en-AU" dirty="0"/>
              <a:t>DPI </a:t>
            </a:r>
          </a:p>
          <a:p>
            <a:r>
              <a:rPr lang="en-AU" dirty="0"/>
              <a:t>Chamber of Commerce 	</a:t>
            </a:r>
          </a:p>
          <a:p>
            <a:endParaRPr lang="en-AU" dirty="0"/>
          </a:p>
        </p:txBody>
      </p:sp>
      <p:sp>
        <p:nvSpPr>
          <p:cNvPr id="4" name="Slide Number Placeholder 3"/>
          <p:cNvSpPr>
            <a:spLocks noGrp="1"/>
          </p:cNvSpPr>
          <p:nvPr>
            <p:ph type="sldNum" sz="quarter" idx="10"/>
          </p:nvPr>
        </p:nvSpPr>
        <p:spPr/>
        <p:txBody>
          <a:bodyPr/>
          <a:lstStyle/>
          <a:p>
            <a:fld id="{65DECF6B-51C2-421B-A722-CA2CE11281C3}" type="slidenum">
              <a:rPr lang="en-AU" smtClean="0"/>
              <a:t>15</a:t>
            </a:fld>
            <a:endParaRPr lang="en-AU"/>
          </a:p>
        </p:txBody>
      </p:sp>
    </p:spTree>
    <p:extLst>
      <p:ext uri="{BB962C8B-B14F-4D97-AF65-F5344CB8AC3E}">
        <p14:creationId xmlns:p14="http://schemas.microsoft.com/office/powerpoint/2010/main" val="1793272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Planning, development (construction and design) insurance - Repair, reconstruction, relocation, retrofit, renovate, adaptation (codes and standards) structural engineering solutions</a:t>
            </a:r>
          </a:p>
          <a:p>
            <a:endParaRPr lang="en-AU" dirty="0" smtClean="0"/>
          </a:p>
          <a:p>
            <a:r>
              <a:rPr lang="en-AU" dirty="0" smtClean="0"/>
              <a:t>Residential</a:t>
            </a:r>
            <a:r>
              <a:rPr lang="en-AU" baseline="0" dirty="0" smtClean="0"/>
              <a:t> – compliance, maintenance, assessment and repair</a:t>
            </a:r>
          </a:p>
          <a:p>
            <a:r>
              <a:rPr lang="en-AU" baseline="0" dirty="0" smtClean="0"/>
              <a:t>Rural – continuity/sustainability</a:t>
            </a:r>
          </a:p>
          <a:p>
            <a:r>
              <a:rPr lang="en-AU" baseline="0" dirty="0" smtClean="0"/>
              <a:t>Lifeline utilities – essential services(logistics) – transport, communications, drainage – long term strategies – urban planning, management, MOUs, construction</a:t>
            </a:r>
          </a:p>
          <a:p>
            <a:r>
              <a:rPr lang="en-AU" baseline="0" dirty="0" smtClean="0"/>
              <a:t>Commercial/Industrial</a:t>
            </a:r>
            <a:r>
              <a:rPr lang="en-AU" dirty="0" smtClean="0"/>
              <a:t> – business continuity – maintain, revive, restore – economic viability</a:t>
            </a:r>
          </a:p>
          <a:p>
            <a:r>
              <a:rPr lang="en-AU" baseline="0" dirty="0" smtClean="0"/>
              <a:t>Public building assets – identify/prioritize critical buildings and facilities – social value</a:t>
            </a:r>
            <a:r>
              <a:rPr lang="en-AU" dirty="0" smtClean="0"/>
              <a:t> (landmarks, significant/ symbolic community sites) administration</a:t>
            </a:r>
            <a:endParaRPr lang="en-AU" baseline="0"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16</a:t>
            </a:fld>
            <a:endParaRPr lang="en-AU"/>
          </a:p>
        </p:txBody>
      </p:sp>
    </p:spTree>
    <p:extLst>
      <p:ext uri="{BB962C8B-B14F-4D97-AF65-F5344CB8AC3E}">
        <p14:creationId xmlns:p14="http://schemas.microsoft.com/office/powerpoint/2010/main" val="2332684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Source of Information: </a:t>
            </a:r>
          </a:p>
          <a:p>
            <a:r>
              <a:rPr lang="en-US" dirty="0"/>
              <a:t>Public works departments and transport ministries </a:t>
            </a:r>
          </a:p>
          <a:p>
            <a:r>
              <a:rPr lang="en-AU" dirty="0"/>
              <a:t>Public utilities: </a:t>
            </a:r>
          </a:p>
          <a:p>
            <a:r>
              <a:rPr lang="en-AU" dirty="0" err="1"/>
              <a:t>Ergon</a:t>
            </a:r>
            <a:r>
              <a:rPr lang="en-AU" dirty="0"/>
              <a:t> </a:t>
            </a:r>
          </a:p>
          <a:p>
            <a:r>
              <a:rPr lang="en-AU" dirty="0" err="1"/>
              <a:t>Elgas</a:t>
            </a:r>
            <a:r>
              <a:rPr lang="en-AU" dirty="0"/>
              <a:t> </a:t>
            </a:r>
          </a:p>
          <a:p>
            <a:r>
              <a:rPr lang="en-AU" dirty="0"/>
              <a:t>Telstra/Optus </a:t>
            </a:r>
          </a:p>
          <a:p>
            <a:r>
              <a:rPr lang="en-AU" dirty="0"/>
              <a:t>Port authorities </a:t>
            </a:r>
          </a:p>
          <a:p>
            <a:r>
              <a:rPr lang="en-AU" dirty="0"/>
              <a:t>Surveying departments </a:t>
            </a:r>
          </a:p>
          <a:p>
            <a:r>
              <a:rPr lang="en-AU" dirty="0"/>
              <a:t>Engineering regulatory institutions </a:t>
            </a:r>
          </a:p>
          <a:p>
            <a:r>
              <a:rPr lang="en-AU" dirty="0"/>
              <a:t>Contractors </a:t>
            </a:r>
          </a:p>
          <a:p>
            <a:r>
              <a:rPr lang="en-AU" dirty="0"/>
              <a:t>Water and sewerage agencies </a:t>
            </a:r>
          </a:p>
          <a:p>
            <a:r>
              <a:rPr lang="en-AU" dirty="0"/>
              <a:t>Maps 	</a:t>
            </a:r>
          </a:p>
          <a:p>
            <a:endParaRPr lang="en-AU" dirty="0"/>
          </a:p>
        </p:txBody>
      </p:sp>
      <p:sp>
        <p:nvSpPr>
          <p:cNvPr id="4" name="Slide Number Placeholder 3"/>
          <p:cNvSpPr>
            <a:spLocks noGrp="1"/>
          </p:cNvSpPr>
          <p:nvPr>
            <p:ph type="sldNum" sz="quarter" idx="10"/>
          </p:nvPr>
        </p:nvSpPr>
        <p:spPr/>
        <p:txBody>
          <a:bodyPr/>
          <a:lstStyle/>
          <a:p>
            <a:fld id="{65DECF6B-51C2-421B-A722-CA2CE11281C3}" type="slidenum">
              <a:rPr lang="en-AU" smtClean="0"/>
              <a:t>17</a:t>
            </a:fld>
            <a:endParaRPr lang="en-AU"/>
          </a:p>
        </p:txBody>
      </p:sp>
    </p:spTree>
    <p:extLst>
      <p:ext uri="{BB962C8B-B14F-4D97-AF65-F5344CB8AC3E}">
        <p14:creationId xmlns:p14="http://schemas.microsoft.com/office/powerpoint/2010/main" val="1822402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Biodiversity and ecosystems – flora and fauna, habitats, threatened species identification, protected areas, sensitive environments </a:t>
            </a:r>
          </a:p>
          <a:p>
            <a:r>
              <a:rPr lang="en-AU" dirty="0" smtClean="0"/>
              <a:t>Amenities values – recreational, social or cultural importance (</a:t>
            </a:r>
            <a:r>
              <a:rPr lang="en-AU" dirty="0" err="1" smtClean="0"/>
              <a:t>instinsic</a:t>
            </a:r>
            <a:r>
              <a:rPr lang="en-AU" dirty="0" smtClean="0"/>
              <a:t> value) </a:t>
            </a:r>
          </a:p>
          <a:p>
            <a:r>
              <a:rPr lang="en-AU" dirty="0" smtClean="0"/>
              <a:t>Waste/pollution – management and disposal, environmental quality hazardous materials</a:t>
            </a:r>
          </a:p>
          <a:p>
            <a:r>
              <a:rPr lang="en-AU" dirty="0" smtClean="0"/>
              <a:t>Natural resources – economic value of environment – productive land, water sources </a:t>
            </a:r>
            <a:r>
              <a:rPr lang="en-AU" dirty="0" err="1" smtClean="0"/>
              <a:t>etc</a:t>
            </a:r>
            <a:endParaRPr lang="en-AU" dirty="0" smtClean="0"/>
          </a:p>
          <a:p>
            <a:r>
              <a:rPr lang="en-AU" dirty="0" smtClean="0"/>
              <a:t>Topography, hydrology</a:t>
            </a:r>
          </a:p>
          <a:p>
            <a:r>
              <a:rPr lang="en-AU" dirty="0" smtClean="0"/>
              <a:t>management</a:t>
            </a:r>
          </a:p>
          <a:p>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18</a:t>
            </a:fld>
            <a:endParaRPr lang="en-AU"/>
          </a:p>
        </p:txBody>
      </p:sp>
    </p:spTree>
    <p:extLst>
      <p:ext uri="{BB962C8B-B14F-4D97-AF65-F5344CB8AC3E}">
        <p14:creationId xmlns:p14="http://schemas.microsoft.com/office/powerpoint/2010/main" val="3980536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EPA </a:t>
            </a:r>
          </a:p>
          <a:p>
            <a:r>
              <a:rPr lang="en-AU" dirty="0"/>
              <a:t>Research institutions 	</a:t>
            </a:r>
          </a:p>
          <a:p>
            <a:r>
              <a:rPr lang="en-AU" dirty="0"/>
              <a:t>Geographic information systems </a:t>
            </a:r>
          </a:p>
          <a:p>
            <a:r>
              <a:rPr lang="en-US" dirty="0"/>
              <a:t>On - site, aerial or satellite photographs or films, relief 	</a:t>
            </a:r>
          </a:p>
          <a:p>
            <a:endParaRPr lang="en-AU" dirty="0"/>
          </a:p>
        </p:txBody>
      </p:sp>
      <p:sp>
        <p:nvSpPr>
          <p:cNvPr id="4" name="Slide Number Placeholder 3"/>
          <p:cNvSpPr>
            <a:spLocks noGrp="1"/>
          </p:cNvSpPr>
          <p:nvPr>
            <p:ph type="sldNum" sz="quarter" idx="10"/>
          </p:nvPr>
        </p:nvSpPr>
        <p:spPr/>
        <p:txBody>
          <a:bodyPr/>
          <a:lstStyle/>
          <a:p>
            <a:fld id="{65DECF6B-51C2-421B-A722-CA2CE11281C3}" type="slidenum">
              <a:rPr lang="en-AU" smtClean="0"/>
              <a:t>19</a:t>
            </a:fld>
            <a:endParaRPr lang="en-AU"/>
          </a:p>
        </p:txBody>
      </p:sp>
    </p:spTree>
    <p:extLst>
      <p:ext uri="{BB962C8B-B14F-4D97-AF65-F5344CB8AC3E}">
        <p14:creationId xmlns:p14="http://schemas.microsoft.com/office/powerpoint/2010/main" val="2912069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79C1DB8-0B9B-4DE7-8035-5C3BB41AA7BE}" type="slidenum">
              <a:rPr lang="en-AU" smtClean="0"/>
              <a:t>20</a:t>
            </a:fld>
            <a:endParaRPr lang="en-AU"/>
          </a:p>
        </p:txBody>
      </p:sp>
    </p:spTree>
    <p:extLst>
      <p:ext uri="{BB962C8B-B14F-4D97-AF65-F5344CB8AC3E}">
        <p14:creationId xmlns:p14="http://schemas.microsoft.com/office/powerpoint/2010/main" val="397036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Continuous, iterative rather than linear</a:t>
            </a:r>
          </a:p>
          <a:p>
            <a:r>
              <a:rPr lang="en-AU" dirty="0" smtClean="0"/>
              <a:t>All Hazards, all phases, all resources, all stakeholders</a:t>
            </a:r>
          </a:p>
          <a:p>
            <a:r>
              <a:rPr lang="en-AU" dirty="0" smtClean="0"/>
              <a:t>Disaster as a catalyst for</a:t>
            </a:r>
            <a:r>
              <a:rPr lang="en-AU" baseline="0" dirty="0" smtClean="0"/>
              <a:t> change – rather than return to normal – build back better</a:t>
            </a:r>
          </a:p>
          <a:p>
            <a:r>
              <a:rPr lang="en-AU" baseline="0" dirty="0" smtClean="0"/>
              <a:t>Ideally proactive – however by necessity element reactive response and recovery</a:t>
            </a:r>
          </a:p>
          <a:p>
            <a:r>
              <a:rPr lang="en-AU" baseline="0" dirty="0" smtClean="0"/>
              <a:t>Lessons learnt</a:t>
            </a:r>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3</a:t>
            </a:fld>
            <a:endParaRPr lang="en-AU"/>
          </a:p>
        </p:txBody>
      </p:sp>
    </p:spTree>
    <p:extLst>
      <p:ext uri="{BB962C8B-B14F-4D97-AF65-F5344CB8AC3E}">
        <p14:creationId xmlns:p14="http://schemas.microsoft.com/office/powerpoint/2010/main" val="3662987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smtClean="0"/>
              <a:t>Liason</a:t>
            </a:r>
            <a:r>
              <a:rPr lang="en-AU" dirty="0" smtClean="0"/>
              <a:t>, credibility, advocacy </a:t>
            </a:r>
          </a:p>
          <a:p>
            <a:r>
              <a:rPr lang="en-AU" dirty="0" smtClean="0"/>
              <a:t>Protect, Accommodate or Retreat</a:t>
            </a:r>
          </a:p>
          <a:p>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21</a:t>
            </a:fld>
            <a:endParaRPr lang="en-AU"/>
          </a:p>
        </p:txBody>
      </p:sp>
    </p:spTree>
    <p:extLst>
      <p:ext uri="{BB962C8B-B14F-4D97-AF65-F5344CB8AC3E}">
        <p14:creationId xmlns:p14="http://schemas.microsoft.com/office/powerpoint/2010/main" val="1708494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ENHANCE POSITIVES AND MINIMISE NEGATIVES</a:t>
            </a:r>
          </a:p>
          <a:p>
            <a:r>
              <a:rPr lang="en-AU" dirty="0" smtClean="0"/>
              <a:t>Networks</a:t>
            </a:r>
            <a:r>
              <a:rPr lang="en-AU" baseline="0" dirty="0" smtClean="0"/>
              <a:t> and relationships</a:t>
            </a:r>
            <a:endParaRPr lang="en-AU" dirty="0" smtClean="0"/>
          </a:p>
          <a:p>
            <a:r>
              <a:rPr lang="en-AU" dirty="0" smtClean="0"/>
              <a:t>Climate change </a:t>
            </a:r>
            <a:r>
              <a:rPr lang="en-AU" dirty="0" err="1" smtClean="0"/>
              <a:t>adapation</a:t>
            </a:r>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22</a:t>
            </a:fld>
            <a:endParaRPr lang="en-AU"/>
          </a:p>
        </p:txBody>
      </p:sp>
    </p:spTree>
    <p:extLst>
      <p:ext uri="{BB962C8B-B14F-4D97-AF65-F5344CB8AC3E}">
        <p14:creationId xmlns:p14="http://schemas.microsoft.com/office/powerpoint/2010/main" val="1110676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Iterative process</a:t>
            </a:r>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23</a:t>
            </a:fld>
            <a:endParaRPr lang="en-AU"/>
          </a:p>
        </p:txBody>
      </p:sp>
    </p:spTree>
    <p:extLst>
      <p:ext uri="{BB962C8B-B14F-4D97-AF65-F5344CB8AC3E}">
        <p14:creationId xmlns:p14="http://schemas.microsoft.com/office/powerpoint/2010/main" val="4222856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Experienced/trained/dedicated </a:t>
            </a:r>
            <a:r>
              <a:rPr lang="en-AU" baseline="0" dirty="0" smtClean="0"/>
              <a:t> </a:t>
            </a:r>
            <a:r>
              <a:rPr lang="en-AU" dirty="0" err="1" smtClean="0"/>
              <a:t>practioners</a:t>
            </a:r>
            <a:r>
              <a:rPr lang="en-AU" dirty="0" smtClean="0"/>
              <a:t>/staff,</a:t>
            </a:r>
            <a:r>
              <a:rPr lang="en-AU" baseline="0" dirty="0" smtClean="0"/>
              <a:t> not a recipe, </a:t>
            </a:r>
            <a:r>
              <a:rPr lang="en-AU" baseline="0" dirty="0" err="1" smtClean="0"/>
              <a:t>mulit</a:t>
            </a:r>
            <a:r>
              <a:rPr lang="en-AU" baseline="0" dirty="0" smtClean="0"/>
              <a:t> disciplinary/respect for other </a:t>
            </a:r>
            <a:r>
              <a:rPr lang="en-AU" baseline="0" dirty="0" err="1" smtClean="0"/>
              <a:t>practioners</a:t>
            </a:r>
            <a:endParaRPr lang="en-AU" baseline="0" dirty="0" smtClean="0"/>
          </a:p>
          <a:p>
            <a:r>
              <a:rPr lang="en-AU" baseline="0" dirty="0" smtClean="0"/>
              <a:t>Flexible /adaptable – context dependant </a:t>
            </a:r>
          </a:p>
          <a:p>
            <a:r>
              <a:rPr lang="en-AU" baseline="0" dirty="0" smtClean="0"/>
              <a:t>Apathy and complacency – vs lessons learnt</a:t>
            </a:r>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24</a:t>
            </a:fld>
            <a:endParaRPr lang="en-AU"/>
          </a:p>
        </p:txBody>
      </p:sp>
    </p:spTree>
    <p:extLst>
      <p:ext uri="{BB962C8B-B14F-4D97-AF65-F5344CB8AC3E}">
        <p14:creationId xmlns:p14="http://schemas.microsoft.com/office/powerpoint/2010/main" val="1226571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“while the development of urbanised and industrialised systems becomes increasingly more complex and interconnected, the quantity, scale and adverse effects of disasters are only likely to continue to grow” </a:t>
            </a:r>
          </a:p>
          <a:p>
            <a:endParaRPr lang="en-AU" dirty="0"/>
          </a:p>
        </p:txBody>
      </p:sp>
      <p:sp>
        <p:nvSpPr>
          <p:cNvPr id="4" name="Slide Number Placeholder 3"/>
          <p:cNvSpPr>
            <a:spLocks noGrp="1"/>
          </p:cNvSpPr>
          <p:nvPr>
            <p:ph type="sldNum" sz="quarter" idx="10"/>
          </p:nvPr>
        </p:nvSpPr>
        <p:spPr/>
        <p:txBody>
          <a:bodyPr/>
          <a:lstStyle/>
          <a:p>
            <a:fld id="{65DECF6B-51C2-421B-A722-CA2CE11281C3}" type="slidenum">
              <a:rPr lang="en-AU" smtClean="0"/>
              <a:t>25</a:t>
            </a:fld>
            <a:endParaRPr lang="en-AU"/>
          </a:p>
        </p:txBody>
      </p:sp>
    </p:spTree>
    <p:extLst>
      <p:ext uri="{BB962C8B-B14F-4D97-AF65-F5344CB8AC3E}">
        <p14:creationId xmlns:p14="http://schemas.microsoft.com/office/powerpoint/2010/main" val="1881444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Emergency management is reactive</a:t>
            </a:r>
            <a:r>
              <a:rPr lang="en-AU" baseline="0" dirty="0" smtClean="0"/>
              <a:t> and temporal – response</a:t>
            </a:r>
          </a:p>
          <a:p>
            <a:r>
              <a:rPr lang="en-AU" dirty="0" smtClean="0"/>
              <a:t>Know context – </a:t>
            </a:r>
          </a:p>
          <a:p>
            <a:r>
              <a:rPr lang="en-AU" baseline="0" dirty="0" smtClean="0"/>
              <a:t>Geography, demography, key community characteristics,</a:t>
            </a:r>
            <a:r>
              <a:rPr lang="en-AU" dirty="0" smtClean="0"/>
              <a:t> recognised hazards/risks, historical risk context, local authority/governance, logistical issues, organisational structures, priority concerns</a:t>
            </a:r>
            <a:endParaRPr lang="en-AU" baseline="0" dirty="0" smtClean="0"/>
          </a:p>
          <a:p>
            <a:endParaRPr lang="en-AU" dirty="0"/>
          </a:p>
        </p:txBody>
      </p:sp>
      <p:sp>
        <p:nvSpPr>
          <p:cNvPr id="4" name="Slide Number Placeholder 3"/>
          <p:cNvSpPr>
            <a:spLocks noGrp="1"/>
          </p:cNvSpPr>
          <p:nvPr>
            <p:ph type="sldNum" sz="quarter" idx="10"/>
          </p:nvPr>
        </p:nvSpPr>
        <p:spPr/>
        <p:txBody>
          <a:bodyPr/>
          <a:lstStyle/>
          <a:p>
            <a:fld id="{65DECF6B-51C2-421B-A722-CA2CE11281C3}" type="slidenum">
              <a:rPr lang="en-AU" smtClean="0"/>
              <a:t>4</a:t>
            </a:fld>
            <a:endParaRPr lang="en-AU"/>
          </a:p>
        </p:txBody>
      </p:sp>
    </p:spTree>
    <p:extLst>
      <p:ext uri="{BB962C8B-B14F-4D97-AF65-F5344CB8AC3E}">
        <p14:creationId xmlns:p14="http://schemas.microsoft.com/office/powerpoint/2010/main" val="1888549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Cyclone Larry – Cat 4 Innisfail 20 March 2006 – wind gusts 240km/hr over $1 billion damage – 1 fatality – direct damage to buildings, dwellings, rain, storm surge – ECONOMIC (industry) PYSCHOSOCIAL</a:t>
            </a:r>
            <a:endParaRPr lang="en-AU" dirty="0" smtClean="0"/>
          </a:p>
          <a:p>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5</a:t>
            </a:fld>
            <a:endParaRPr lang="en-AU"/>
          </a:p>
        </p:txBody>
      </p:sp>
    </p:spTree>
    <p:extLst>
      <p:ext uri="{BB962C8B-B14F-4D97-AF65-F5344CB8AC3E}">
        <p14:creationId xmlns:p14="http://schemas.microsoft.com/office/powerpoint/2010/main" val="3363374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 </a:t>
            </a:r>
          </a:p>
          <a:p>
            <a:r>
              <a:rPr lang="en-AU" dirty="0" smtClean="0"/>
              <a:t>UNCEERTAINTY AND RAPID CHANGE – FLEXIBLE AND ANTIPATE</a:t>
            </a:r>
          </a:p>
          <a:p>
            <a:r>
              <a:rPr lang="en-AU" dirty="0" smtClean="0"/>
              <a:t>Provision of timely information</a:t>
            </a:r>
          </a:p>
          <a:p>
            <a:r>
              <a:rPr lang="en-AU" dirty="0" smtClean="0"/>
              <a:t>Minimising the escalation of the consequences of the disaster </a:t>
            </a:r>
            <a:r>
              <a:rPr lang="en-AU" b="1" dirty="0" smtClean="0"/>
              <a:t>Primary</a:t>
            </a:r>
            <a:r>
              <a:rPr lang="en-AU" dirty="0" smtClean="0"/>
              <a:t>: direct, measurable losses (loss of a house or a crop) fatalities</a:t>
            </a:r>
          </a:p>
          <a:p>
            <a:r>
              <a:rPr lang="en-AU" b="1" dirty="0" smtClean="0"/>
              <a:t>Secondary</a:t>
            </a:r>
            <a:r>
              <a:rPr lang="en-AU" dirty="0" smtClean="0"/>
              <a:t>: indirect losses incurred (e.g. someone being out of business for a while)homelessness </a:t>
            </a:r>
          </a:p>
          <a:p>
            <a:r>
              <a:rPr lang="en-AU" dirty="0" smtClean="0"/>
              <a:t>Intangible losses – risk perception, fear, grief,</a:t>
            </a:r>
          </a:p>
          <a:p>
            <a:r>
              <a:rPr lang="en-AU" b="1" dirty="0" smtClean="0"/>
              <a:t>Tertiary:</a:t>
            </a:r>
            <a:r>
              <a:rPr lang="en-AU" dirty="0" smtClean="0"/>
              <a:t> Flow losses or negative impacts due to shifts in the macro economy to respond to the disaster. loss of social cohesion</a:t>
            </a:r>
          </a:p>
          <a:p>
            <a:endParaRPr lang="en-AU" dirty="0" smtClean="0"/>
          </a:p>
          <a:p>
            <a:endParaRPr lang="en-AU" dirty="0" smtClean="0"/>
          </a:p>
          <a:p>
            <a:r>
              <a:rPr lang="en-AU" dirty="0" smtClean="0"/>
              <a:t>Rehabilitating the emotional, social and physical well-being of individuals within communities – BOTTOM UP RATHER THAN TECHNOCRATIC TOP DOWN</a:t>
            </a:r>
          </a:p>
          <a:p>
            <a:r>
              <a:rPr lang="en-AU" dirty="0" smtClean="0"/>
              <a:t>Taking opportunities to adapt to meet the physical, environmental, economic and psychosocial future needs </a:t>
            </a:r>
          </a:p>
          <a:p>
            <a:r>
              <a:rPr lang="en-AU" dirty="0" smtClean="0"/>
              <a:t>Reducing future exposure to hazards and their associated risks. </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6</a:t>
            </a:fld>
            <a:endParaRPr lang="en-AU"/>
          </a:p>
        </p:txBody>
      </p:sp>
    </p:spTree>
    <p:extLst>
      <p:ext uri="{BB962C8B-B14F-4D97-AF65-F5344CB8AC3E}">
        <p14:creationId xmlns:p14="http://schemas.microsoft.com/office/powerpoint/2010/main" val="381927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For</a:t>
            </a:r>
            <a:r>
              <a:rPr lang="en-AU" baseline="0" dirty="0" smtClean="0"/>
              <a:t> effective informed decision making it is necessary to systematic information/data</a:t>
            </a:r>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7</a:t>
            </a:fld>
            <a:endParaRPr lang="en-AU"/>
          </a:p>
        </p:txBody>
      </p:sp>
    </p:spTree>
    <p:extLst>
      <p:ext uri="{BB962C8B-B14F-4D97-AF65-F5344CB8AC3E}">
        <p14:creationId xmlns:p14="http://schemas.microsoft.com/office/powerpoint/2010/main" val="691377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pPr marL="114300" indent="0">
              <a:buNone/>
            </a:pPr>
            <a:r>
              <a:rPr lang="en-US" dirty="0" smtClean="0"/>
              <a:t>SIAs provide a systematic framework to:</a:t>
            </a:r>
          </a:p>
          <a:p>
            <a:r>
              <a:rPr lang="en-US" dirty="0" smtClean="0"/>
              <a:t>Anticipate social change from a project or policy change</a:t>
            </a:r>
          </a:p>
          <a:p>
            <a:r>
              <a:rPr lang="en-US" dirty="0" smtClean="0"/>
              <a:t>Measure baseline data and project impacts</a:t>
            </a:r>
          </a:p>
          <a:p>
            <a:r>
              <a:rPr lang="en-US" dirty="0" smtClean="0"/>
              <a:t>Look at the potential social implications</a:t>
            </a:r>
          </a:p>
          <a:p>
            <a:r>
              <a:rPr lang="en-US" dirty="0" smtClean="0"/>
              <a:t>Communicate changes to the community</a:t>
            </a:r>
          </a:p>
          <a:p>
            <a:r>
              <a:rPr lang="en-US" dirty="0" smtClean="0"/>
              <a:t>Outline steps to mitigate or enhance negative or positive aspects of change</a:t>
            </a:r>
          </a:p>
          <a:p>
            <a:r>
              <a:rPr lang="en-US" dirty="0" smtClean="0"/>
              <a:t>See that the benefits of change do not empower some groups over others</a:t>
            </a:r>
          </a:p>
          <a:p>
            <a:endParaRPr lang="en-AU" dirty="0" smtClean="0"/>
          </a:p>
          <a:p>
            <a:r>
              <a:rPr lang="en-US" dirty="0" smtClean="0"/>
              <a:t>Description of proposed actions</a:t>
            </a:r>
          </a:p>
          <a:p>
            <a:r>
              <a:rPr lang="en-US" dirty="0" smtClean="0"/>
              <a:t>Relationship of the proposed action to land use plans</a:t>
            </a:r>
          </a:p>
          <a:p>
            <a:r>
              <a:rPr lang="en-US" dirty="0" smtClean="0"/>
              <a:t>Probable impacts on the ecology</a:t>
            </a:r>
          </a:p>
          <a:p>
            <a:r>
              <a:rPr lang="en-US" dirty="0" smtClean="0"/>
              <a:t>Alternative to proposes actions</a:t>
            </a:r>
          </a:p>
          <a:p>
            <a:r>
              <a:rPr lang="en-US" dirty="0" smtClean="0"/>
              <a:t>Identifying unavoidable adverse effects</a:t>
            </a:r>
          </a:p>
          <a:p>
            <a:r>
              <a:rPr lang="en-US" dirty="0" smtClean="0"/>
              <a:t>Local short term impacts and long-term issues</a:t>
            </a:r>
          </a:p>
          <a:p>
            <a:r>
              <a:rPr lang="en-US" dirty="0" smtClean="0"/>
              <a:t>Identifying irreversible and irretrievable impacts</a:t>
            </a:r>
          </a:p>
          <a:p>
            <a:r>
              <a:rPr lang="en-US" dirty="0" smtClean="0"/>
              <a:t>Other considerations such as psychological impacts</a:t>
            </a:r>
          </a:p>
          <a:p>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8</a:t>
            </a:fld>
            <a:endParaRPr lang="en-AU"/>
          </a:p>
        </p:txBody>
      </p:sp>
    </p:spTree>
    <p:extLst>
      <p:ext uri="{BB962C8B-B14F-4D97-AF65-F5344CB8AC3E}">
        <p14:creationId xmlns:p14="http://schemas.microsoft.com/office/powerpoint/2010/main" val="1627897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kern="1200" dirty="0" smtClean="0">
                <a:solidFill>
                  <a:schemeClr val="tx1"/>
                </a:solidFill>
                <a:effectLst/>
                <a:latin typeface="+mn-lt"/>
                <a:ea typeface="+mn-ea"/>
                <a:cs typeface="+mn-cs"/>
              </a:rPr>
              <a:t>Disaster damage and loss assessments must be credible, meaningful and holistic to secure the commitment and resources of governments and civil society in the disaster recovery phase, and importantly, to build community and business resilience and reduce the risk of potential disasters in the affected area and throughout the wider economy. </a:t>
            </a:r>
          </a:p>
          <a:p>
            <a:pPr rtl="0"/>
            <a:r>
              <a:rPr lang="en-AU" sz="1200" kern="1200" dirty="0" smtClean="0">
                <a:solidFill>
                  <a:schemeClr val="tx1"/>
                </a:solidFill>
                <a:effectLst/>
                <a:latin typeface="+mn-lt"/>
                <a:ea typeface="+mn-ea"/>
                <a:cs typeface="+mn-cs"/>
              </a:rPr>
              <a:t>APEC economies should work towards harmonising damage and loss assessment techniques in the region to allow the compilation of credible region-wide data to help build regional support and consensus for disaster risk reduction policies and initiatives, and to ensure region-wide resilience. </a:t>
            </a:r>
          </a:p>
          <a:p>
            <a:pPr rtl="0"/>
            <a:r>
              <a:rPr lang="en-AU" sz="1200" kern="1200" dirty="0" smtClean="0">
                <a:solidFill>
                  <a:schemeClr val="tx1"/>
                </a:solidFill>
                <a:effectLst/>
                <a:latin typeface="+mn-lt"/>
                <a:ea typeface="+mn-ea"/>
                <a:cs typeface="+mn-cs"/>
              </a:rPr>
              <a:t>Economic damage assessments should be consistent and transparent, and based on primarily economic principles and robust evidence.</a:t>
            </a:r>
          </a:p>
          <a:p>
            <a:pPr rtl="0"/>
            <a:r>
              <a:rPr lang="en-AU" sz="1200" kern="1200" dirty="0" smtClean="0">
                <a:solidFill>
                  <a:schemeClr val="tx1"/>
                </a:solidFill>
                <a:effectLst/>
                <a:latin typeface="+mn-lt"/>
                <a:ea typeface="+mn-ea"/>
                <a:cs typeface="+mn-cs"/>
              </a:rPr>
              <a:t>The damage, loss and needs assessment processes should be integrated, and prioritized, address all hazards, and accommodate the need for, and different objectives of, a rapid assessment, early recovery assessment and an in-depth assessment for longer-term rehabilitation, reconstruction and recovery. </a:t>
            </a:r>
          </a:p>
          <a:p>
            <a:pPr rtl="0"/>
            <a:r>
              <a:rPr lang="en-AU" sz="1200" kern="1200" dirty="0" smtClean="0">
                <a:solidFill>
                  <a:schemeClr val="tx1"/>
                </a:solidFill>
                <a:effectLst/>
                <a:latin typeface="+mn-lt"/>
                <a:ea typeface="+mn-ea"/>
                <a:cs typeface="+mn-cs"/>
              </a:rPr>
              <a:t>To be comprehensive, in addition to direct damage and indirect losses, the damage and loss assessment methodology should allow for an estimation of macro-economic impacts (</a:t>
            </a:r>
            <a:r>
              <a:rPr lang="en-AU" sz="1200" kern="1200" dirty="0" err="1" smtClean="0">
                <a:solidFill>
                  <a:schemeClr val="tx1"/>
                </a:solidFill>
                <a:effectLst/>
                <a:latin typeface="+mn-lt"/>
                <a:ea typeface="+mn-ea"/>
                <a:cs typeface="+mn-cs"/>
              </a:rPr>
              <a:t>eg</a:t>
            </a:r>
            <a:r>
              <a:rPr lang="en-AU" sz="1200" kern="1200" dirty="0" smtClean="0">
                <a:solidFill>
                  <a:schemeClr val="tx1"/>
                </a:solidFill>
                <a:effectLst/>
                <a:latin typeface="+mn-lt"/>
                <a:ea typeface="+mn-ea"/>
                <a:cs typeface="+mn-cs"/>
              </a:rPr>
              <a:t>. national income, government debt, trade deficit, development prospects) and, to the greatest extent possible, intangible impacts (</a:t>
            </a:r>
            <a:r>
              <a:rPr lang="en-AU" sz="1200" kern="1200" dirty="0" err="1" smtClean="0">
                <a:solidFill>
                  <a:schemeClr val="tx1"/>
                </a:solidFill>
                <a:effectLst/>
                <a:latin typeface="+mn-lt"/>
                <a:ea typeface="+mn-ea"/>
                <a:cs typeface="+mn-cs"/>
              </a:rPr>
              <a:t>eg</a:t>
            </a:r>
            <a:r>
              <a:rPr lang="en-AU" sz="1200" kern="1200" dirty="0" smtClean="0">
                <a:solidFill>
                  <a:schemeClr val="tx1"/>
                </a:solidFill>
                <a:effectLst/>
                <a:latin typeface="+mn-lt"/>
                <a:ea typeface="+mn-ea"/>
                <a:cs typeface="+mn-cs"/>
              </a:rPr>
              <a:t>. social, psychological, environmental, loss of life). </a:t>
            </a:r>
          </a:p>
          <a:p>
            <a:pPr rtl="0"/>
            <a:r>
              <a:rPr lang="en-AU" sz="1200" kern="1200" dirty="0" smtClean="0">
                <a:solidFill>
                  <a:schemeClr val="tx1"/>
                </a:solidFill>
                <a:effectLst/>
                <a:latin typeface="+mn-lt"/>
                <a:ea typeface="+mn-ea"/>
                <a:cs typeface="+mn-cs"/>
              </a:rPr>
              <a:t>The human dimensions of disaster should be a key consideration in damage and loss assessment, including the impact on vulnerable groups. </a:t>
            </a:r>
          </a:p>
          <a:p>
            <a:pPr rtl="0"/>
            <a:r>
              <a:rPr lang="en-AU" sz="1200" kern="1200" dirty="0" smtClean="0">
                <a:solidFill>
                  <a:schemeClr val="tx1"/>
                </a:solidFill>
                <a:effectLst/>
                <a:latin typeface="+mn-lt"/>
                <a:ea typeface="+mn-ea"/>
                <a:cs typeface="+mn-cs"/>
              </a:rPr>
              <a:t>When assessing needs, the longer-term recovery phase should be viewed as an opportunity to boost and accelerate development and economic growth, and to mainstream disaster risk reduction initiatives – to build communities with greater prosperity, resilience and preparedness than </a:t>
            </a:r>
          </a:p>
          <a:p>
            <a:pPr rtl="0"/>
            <a:r>
              <a:rPr lang="en-AU" sz="1200" kern="1200" dirty="0" smtClean="0">
                <a:solidFill>
                  <a:schemeClr val="tx1"/>
                </a:solidFill>
                <a:effectLst/>
                <a:latin typeface="+mn-lt"/>
                <a:ea typeface="+mn-ea"/>
                <a:cs typeface="+mn-cs"/>
              </a:rPr>
              <a:t>before the disaster.</a:t>
            </a:r>
          </a:p>
          <a:p>
            <a:pPr rtl="0"/>
            <a:r>
              <a:rPr lang="en-AU" sz="1200" kern="1200" dirty="0" smtClean="0">
                <a:solidFill>
                  <a:schemeClr val="tx1"/>
                </a:solidFill>
                <a:effectLst/>
                <a:latin typeface="+mn-lt"/>
                <a:ea typeface="+mn-ea"/>
                <a:cs typeface="+mn-cs"/>
              </a:rPr>
              <a:t>Assessors and planners should look beyond short-term emergency needs and consider broader long-term needs for sustainable development, including climate change adaptation needs.</a:t>
            </a:r>
          </a:p>
          <a:p>
            <a:pPr rtl="0"/>
            <a:r>
              <a:rPr lang="en-AU" sz="1200" kern="1200" dirty="0" smtClean="0">
                <a:solidFill>
                  <a:schemeClr val="tx1"/>
                </a:solidFill>
                <a:effectLst/>
                <a:latin typeface="+mn-lt"/>
                <a:ea typeface="+mn-ea"/>
                <a:cs typeface="+mn-cs"/>
              </a:rPr>
              <a:t>9</a:t>
            </a:r>
          </a:p>
          <a:p>
            <a:pPr rtl="0"/>
            <a:r>
              <a:rPr lang="en-AU" sz="1200" kern="1200" dirty="0" smtClean="0">
                <a:solidFill>
                  <a:schemeClr val="tx1"/>
                </a:solidFill>
                <a:effectLst/>
                <a:latin typeface="+mn-lt"/>
                <a:ea typeface="+mn-ea"/>
                <a:cs typeface="+mn-cs"/>
              </a:rPr>
              <a:t>Disaster damage and loss assessment should be coordinated by one government agency, </a:t>
            </a:r>
          </a:p>
          <a:p>
            <a:pPr rtl="0"/>
            <a:r>
              <a:rPr lang="en-AU" sz="1200" kern="1200" dirty="0" smtClean="0">
                <a:solidFill>
                  <a:schemeClr val="tx1"/>
                </a:solidFill>
                <a:effectLst/>
                <a:latin typeface="+mn-lt"/>
                <a:ea typeface="+mn-ea"/>
                <a:cs typeface="+mn-cs"/>
              </a:rPr>
              <a:t>involve multi stakeholders, and include relevant government agencies from appropriate levels, </a:t>
            </a:r>
          </a:p>
          <a:p>
            <a:pPr rtl="0"/>
            <a:r>
              <a:rPr lang="en-AU" sz="1200" kern="1200" dirty="0" smtClean="0">
                <a:solidFill>
                  <a:schemeClr val="tx1"/>
                </a:solidFill>
                <a:effectLst/>
                <a:latin typeface="+mn-lt"/>
                <a:ea typeface="+mn-ea"/>
                <a:cs typeface="+mn-cs"/>
              </a:rPr>
              <a:t>be that local, regional or national.</a:t>
            </a:r>
          </a:p>
          <a:p>
            <a:pPr rtl="0"/>
            <a:r>
              <a:rPr lang="en-AU" sz="1200" kern="1200" dirty="0" smtClean="0">
                <a:solidFill>
                  <a:schemeClr val="tx1"/>
                </a:solidFill>
                <a:effectLst/>
                <a:latin typeface="+mn-lt"/>
                <a:ea typeface="+mn-ea"/>
                <a:cs typeface="+mn-cs"/>
              </a:rPr>
              <a:t>10</a:t>
            </a:r>
          </a:p>
          <a:p>
            <a:pPr rtl="0"/>
            <a:r>
              <a:rPr lang="en-AU" sz="1200" kern="1200" dirty="0" smtClean="0">
                <a:solidFill>
                  <a:schemeClr val="tx1"/>
                </a:solidFill>
                <a:effectLst/>
                <a:latin typeface="+mn-lt"/>
                <a:ea typeface="+mn-ea"/>
                <a:cs typeface="+mn-cs"/>
              </a:rPr>
              <a:t>Local community stakeholders must be involved and surveyed in every stage of the process to </a:t>
            </a:r>
          </a:p>
          <a:p>
            <a:pPr rtl="0"/>
            <a:r>
              <a:rPr lang="en-AU" sz="1200" kern="1200" dirty="0" smtClean="0">
                <a:solidFill>
                  <a:schemeClr val="tx1"/>
                </a:solidFill>
                <a:effectLst/>
                <a:latin typeface="+mn-lt"/>
                <a:ea typeface="+mn-ea"/>
                <a:cs typeface="+mn-cs"/>
              </a:rPr>
              <a:t>ensure a realistic picture of damage, loss and reconstruction and rehabilitation needs, as well </a:t>
            </a:r>
          </a:p>
          <a:p>
            <a:pPr rtl="0"/>
            <a:r>
              <a:rPr lang="en-AU" sz="1200" kern="1200" dirty="0" smtClean="0">
                <a:solidFill>
                  <a:schemeClr val="tx1"/>
                </a:solidFill>
                <a:effectLst/>
                <a:latin typeface="+mn-lt"/>
                <a:ea typeface="+mn-ea"/>
                <a:cs typeface="+mn-cs"/>
              </a:rPr>
              <a:t>as to identify the capacity of the affected community.</a:t>
            </a:r>
          </a:p>
          <a:p>
            <a:pPr rtl="0"/>
            <a:r>
              <a:rPr lang="en-AU" sz="1200" kern="1200" dirty="0" smtClean="0">
                <a:solidFill>
                  <a:schemeClr val="tx1"/>
                </a:solidFill>
                <a:effectLst/>
                <a:latin typeface="+mn-lt"/>
                <a:ea typeface="+mn-ea"/>
                <a:cs typeface="+mn-cs"/>
              </a:rPr>
              <a:t>11</a:t>
            </a:r>
          </a:p>
          <a:p>
            <a:pPr rtl="0"/>
            <a:r>
              <a:rPr lang="en-AU" sz="1200" kern="1200" dirty="0" smtClean="0">
                <a:solidFill>
                  <a:schemeClr val="tx1"/>
                </a:solidFill>
                <a:effectLst/>
                <a:latin typeface="+mn-lt"/>
                <a:ea typeface="+mn-ea"/>
                <a:cs typeface="+mn-cs"/>
              </a:rPr>
              <a:t>To be meaningful, damage and loss assessments must have relevance and applicability to the </a:t>
            </a:r>
          </a:p>
          <a:p>
            <a:pPr rtl="0"/>
            <a:r>
              <a:rPr lang="en-AU" sz="1200" kern="1200" dirty="0" smtClean="0">
                <a:solidFill>
                  <a:schemeClr val="tx1"/>
                </a:solidFill>
                <a:effectLst/>
                <a:latin typeface="+mn-lt"/>
                <a:ea typeface="+mn-ea"/>
                <a:cs typeface="+mn-cs"/>
              </a:rPr>
              <a:t>jurisdiction of the decision-makers – whether national, sub-national or local – and whether public, </a:t>
            </a:r>
          </a:p>
          <a:p>
            <a:pPr rtl="0"/>
            <a:r>
              <a:rPr lang="en-AU" sz="1200" kern="1200" dirty="0" smtClean="0">
                <a:solidFill>
                  <a:schemeClr val="tx1"/>
                </a:solidFill>
                <a:effectLst/>
                <a:latin typeface="+mn-lt"/>
                <a:ea typeface="+mn-ea"/>
                <a:cs typeface="+mn-cs"/>
              </a:rPr>
              <a:t>private or civil </a:t>
            </a:r>
            <a:r>
              <a:rPr lang="en-AU" sz="1200" kern="1200" dirty="0" err="1" smtClean="0">
                <a:solidFill>
                  <a:schemeClr val="tx1"/>
                </a:solidFill>
                <a:effectLst/>
                <a:latin typeface="+mn-lt"/>
                <a:ea typeface="+mn-ea"/>
                <a:cs typeface="+mn-cs"/>
              </a:rPr>
              <a:t>secto</a:t>
            </a:r>
            <a:endParaRPr lang="en-AU" sz="1200" kern="1200" dirty="0" smtClean="0">
              <a:solidFill>
                <a:schemeClr val="tx1"/>
              </a:solidFill>
              <a:effectLst/>
              <a:latin typeface="+mn-lt"/>
              <a:ea typeface="+mn-ea"/>
              <a:cs typeface="+mn-cs"/>
            </a:endParaRPr>
          </a:p>
          <a:p>
            <a:endParaRPr lang="en-AU" dirty="0" smtClean="0"/>
          </a:p>
          <a:p>
            <a:r>
              <a:rPr lang="en-AU" dirty="0" smtClean="0"/>
              <a:t>Sociological systems approach – individual </a:t>
            </a:r>
            <a:r>
              <a:rPr lang="en-AU" dirty="0" err="1" smtClean="0"/>
              <a:t>etc</a:t>
            </a:r>
            <a:endParaRPr lang="en-AU" dirty="0" smtClean="0"/>
          </a:p>
          <a:p>
            <a:pPr eaLnBrk="1" hangingPunct="1"/>
            <a:r>
              <a:rPr lang="en-AU" sz="1200" dirty="0" smtClean="0"/>
              <a:t>Reflects interconnection of human actions and environmental impact – no right or wrong approach</a:t>
            </a:r>
          </a:p>
          <a:p>
            <a:pPr eaLnBrk="1" hangingPunct="1"/>
            <a:endParaRPr lang="en-AU" sz="1200" dirty="0" smtClean="0"/>
          </a:p>
          <a:p>
            <a:pPr eaLnBrk="1" hangingPunct="1"/>
            <a:r>
              <a:rPr lang="en-AU" sz="1200" dirty="0" smtClean="0"/>
              <a:t>Holism advocates a multi/interdisciplinary perspective – awareness, appreciation, understanding</a:t>
            </a:r>
          </a:p>
          <a:p>
            <a:endParaRPr lang="en-AU" dirty="0" smtClean="0"/>
          </a:p>
          <a:p>
            <a:r>
              <a:rPr lang="en-AU" dirty="0" smtClean="0"/>
              <a:t>Ecological/linkages approach – holism – stakeholders and common interests</a:t>
            </a:r>
          </a:p>
          <a:p>
            <a:endParaRPr lang="en-AU" dirty="0" smtClean="0"/>
          </a:p>
          <a:p>
            <a:pPr eaLnBrk="1" hangingPunct="1"/>
            <a:r>
              <a:rPr lang="en-AU" dirty="0" smtClean="0"/>
              <a:t>Understand established history, cause, conditions and culture of disaster and any management approaches</a:t>
            </a:r>
          </a:p>
          <a:p>
            <a:pPr eaLnBrk="1" hangingPunct="1"/>
            <a:r>
              <a:rPr lang="en-AU" dirty="0" smtClean="0"/>
              <a:t>Development and disasters</a:t>
            </a:r>
          </a:p>
          <a:p>
            <a:pPr eaLnBrk="1" hangingPunct="1"/>
            <a:r>
              <a:rPr lang="en-AU" dirty="0" smtClean="0"/>
              <a:t>Increased economic and technological interdependence</a:t>
            </a:r>
          </a:p>
          <a:p>
            <a:endParaRPr lang="en-AU" dirty="0" smtClean="0"/>
          </a:p>
          <a:p>
            <a:r>
              <a:rPr lang="en-AU" dirty="0" smtClean="0"/>
              <a:t>Common casual factors</a:t>
            </a:r>
          </a:p>
          <a:p>
            <a:pPr eaLnBrk="1" hangingPunct="1"/>
            <a:r>
              <a:rPr lang="en-AU" dirty="0" smtClean="0"/>
              <a:t>Poverty</a:t>
            </a:r>
          </a:p>
          <a:p>
            <a:pPr eaLnBrk="1" hangingPunct="1"/>
            <a:r>
              <a:rPr lang="en-AU" dirty="0" smtClean="0"/>
              <a:t>Population growth</a:t>
            </a:r>
          </a:p>
          <a:p>
            <a:pPr eaLnBrk="1" hangingPunct="1"/>
            <a:r>
              <a:rPr lang="en-AU" dirty="0" smtClean="0"/>
              <a:t>Rapid urbanisation</a:t>
            </a:r>
          </a:p>
          <a:p>
            <a:pPr eaLnBrk="1" hangingPunct="1"/>
            <a:r>
              <a:rPr lang="en-AU" dirty="0" smtClean="0"/>
              <a:t>Transition in cultural practices</a:t>
            </a:r>
          </a:p>
          <a:p>
            <a:pPr eaLnBrk="1" hangingPunct="1"/>
            <a:r>
              <a:rPr lang="en-AU" dirty="0" smtClean="0"/>
              <a:t>Environmental degradation</a:t>
            </a:r>
          </a:p>
          <a:p>
            <a:pPr eaLnBrk="1" hangingPunct="1"/>
            <a:r>
              <a:rPr lang="en-AU" dirty="0" smtClean="0"/>
              <a:t>Lack of awareness and information</a:t>
            </a:r>
          </a:p>
          <a:p>
            <a:pPr eaLnBrk="1" hangingPunct="1"/>
            <a:r>
              <a:rPr lang="en-AU" dirty="0" smtClean="0"/>
              <a:t>War and civil strife</a:t>
            </a:r>
          </a:p>
          <a:p>
            <a:r>
              <a:rPr lang="en-AU" dirty="0" smtClean="0"/>
              <a:t>Communities have wide</a:t>
            </a:r>
            <a:r>
              <a:rPr lang="en-AU" baseline="0" dirty="0" smtClean="0"/>
              <a:t> and varying range of needs</a:t>
            </a:r>
            <a:endParaRPr lang="en-AU" dirty="0" smtClean="0"/>
          </a:p>
          <a:p>
            <a:r>
              <a:rPr lang="en-AU" dirty="0" smtClean="0"/>
              <a:t>Understanding/recognition vulnerabilities</a:t>
            </a:r>
            <a:r>
              <a:rPr lang="en-AU" baseline="0" dirty="0" smtClean="0"/>
              <a:t> and capacities – indicators – quantitative/qualitative - intangible</a:t>
            </a:r>
            <a:endParaRPr lang="en-AU" dirty="0" smtClean="0"/>
          </a:p>
          <a:p>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9</a:t>
            </a:fld>
            <a:endParaRPr lang="en-AU"/>
          </a:p>
        </p:txBody>
      </p:sp>
    </p:spTree>
    <p:extLst>
      <p:ext uri="{BB962C8B-B14F-4D97-AF65-F5344CB8AC3E}">
        <p14:creationId xmlns:p14="http://schemas.microsoft.com/office/powerpoint/2010/main" val="1374987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 scope, size, dimensions, duration – historical data on hazard exposure</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Local/resident knowledge/existing groups – engaging marginalised, minorities vulnerable</a:t>
            </a:r>
            <a:r>
              <a:rPr lang="en-AU" baseline="0" dirty="0" smtClean="0"/>
              <a:t> (mixed methods) </a:t>
            </a:r>
            <a:endParaRPr lang="en-AU" dirty="0" smtClean="0"/>
          </a:p>
          <a:p>
            <a:r>
              <a:rPr lang="en-AU" dirty="0" smtClean="0"/>
              <a:t> </a:t>
            </a:r>
          </a:p>
          <a:p>
            <a:r>
              <a:rPr lang="en-AU" dirty="0" smtClean="0"/>
              <a:t>Provision of timely information</a:t>
            </a:r>
          </a:p>
          <a:p>
            <a:r>
              <a:rPr lang="en-AU" dirty="0" smtClean="0"/>
              <a:t>Community (individuals, families, households, communities)</a:t>
            </a:r>
          </a:p>
          <a:p>
            <a:r>
              <a:rPr lang="en-AU" dirty="0" smtClean="0"/>
              <a:t>Historical and cultural context</a:t>
            </a:r>
          </a:p>
          <a:p>
            <a:r>
              <a:rPr lang="en-AU" dirty="0" smtClean="0"/>
              <a:t>Government</a:t>
            </a:r>
            <a:r>
              <a:rPr lang="en-AU" baseline="0" dirty="0" smtClean="0"/>
              <a:t> – local, state, commonwealth</a:t>
            </a:r>
          </a:p>
          <a:p>
            <a:r>
              <a:rPr lang="en-AU" baseline="0" dirty="0" smtClean="0"/>
              <a:t>Emergency service/management providers</a:t>
            </a:r>
          </a:p>
          <a:p>
            <a:r>
              <a:rPr lang="en-AU" baseline="0" dirty="0" smtClean="0"/>
              <a:t>Public and private organisations</a:t>
            </a:r>
          </a:p>
          <a:p>
            <a:endParaRPr lang="en-AU" dirty="0" smtClean="0"/>
          </a:p>
          <a:p>
            <a:r>
              <a:rPr lang="en-AU" dirty="0" smtClean="0"/>
              <a:t>Local knowledge</a:t>
            </a:r>
          </a:p>
          <a:p>
            <a:r>
              <a:rPr lang="en-AU" dirty="0" smtClean="0"/>
              <a:t>Risk/Hazard Profiling</a:t>
            </a:r>
          </a:p>
          <a:p>
            <a:r>
              <a:rPr lang="en-AU" dirty="0" smtClean="0"/>
              <a:t>Identifying</a:t>
            </a:r>
          </a:p>
          <a:p>
            <a:pPr marL="0" indent="0">
              <a:buNone/>
            </a:pPr>
            <a:r>
              <a:rPr lang="en-AU" dirty="0" smtClean="0"/>
              <a:t>- Vulnerabilities</a:t>
            </a:r>
          </a:p>
          <a:p>
            <a:pPr>
              <a:buFontTx/>
              <a:buChar char="-"/>
            </a:pPr>
            <a:r>
              <a:rPr lang="en-AU" dirty="0" smtClean="0"/>
              <a:t>Capacity</a:t>
            </a:r>
          </a:p>
          <a:p>
            <a:pPr>
              <a:buFontTx/>
              <a:buChar char="-"/>
            </a:pPr>
            <a:r>
              <a:rPr lang="en-AU" dirty="0" smtClean="0"/>
              <a:t>Resources</a:t>
            </a:r>
          </a:p>
          <a:p>
            <a:endParaRPr lang="en-AU" dirty="0"/>
          </a:p>
        </p:txBody>
      </p:sp>
      <p:sp>
        <p:nvSpPr>
          <p:cNvPr id="4" name="Slide Number Placeholder 3"/>
          <p:cNvSpPr>
            <a:spLocks noGrp="1"/>
          </p:cNvSpPr>
          <p:nvPr>
            <p:ph type="sldNum" sz="quarter" idx="10"/>
          </p:nvPr>
        </p:nvSpPr>
        <p:spPr/>
        <p:txBody>
          <a:bodyPr/>
          <a:lstStyle/>
          <a:p>
            <a:fld id="{579C1DB8-0B9B-4DE7-8035-5C3BB41AA7BE}" type="slidenum">
              <a:rPr lang="en-AU" smtClean="0"/>
              <a:t>10</a:t>
            </a:fld>
            <a:endParaRPr lang="en-AU"/>
          </a:p>
        </p:txBody>
      </p:sp>
    </p:spTree>
    <p:extLst>
      <p:ext uri="{BB962C8B-B14F-4D97-AF65-F5344CB8AC3E}">
        <p14:creationId xmlns:p14="http://schemas.microsoft.com/office/powerpoint/2010/main" val="302286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CEC51B5-FEC5-4691-A89A-96F4EB24A00F}" type="datetimeFigureOut">
              <a:rPr lang="en-AU" smtClean="0"/>
              <a:t>22/06/2016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30523C-7BB8-4BDD-BE2D-2999CED66676}" type="slidenum">
              <a:rPr lang="en-AU" smtClean="0"/>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C51B5-FEC5-4691-A89A-96F4EB24A00F}" type="datetimeFigureOut">
              <a:rPr lang="en-AU" smtClean="0"/>
              <a:t>22/06/2016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30523C-7BB8-4BDD-BE2D-2999CED66676}"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CEC51B5-FEC5-4691-A89A-96F4EB24A00F}" type="datetimeFigureOut">
              <a:rPr lang="en-AU" smtClean="0"/>
              <a:t>22/06/2016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30523C-7BB8-4BDD-BE2D-2999CED66676}" type="slidenum">
              <a:rPr lang="en-AU" smtClean="0"/>
              <a:t>‹#›</a:t>
            </a:fld>
            <a:endParaRPr lang="en-A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564904"/>
            <a:ext cx="8352928" cy="3450696"/>
          </a:xfrm>
        </p:spPr>
        <p:txBody>
          <a:bodyPr/>
          <a:lstStyle>
            <a:lvl1pPr marL="274320" indent="-274320">
              <a:buFont typeface="Arial" panose="020B0604020202020204" pitchFamily="34" charset="0"/>
              <a:buChar char="•"/>
              <a:defRPr sz="2800"/>
            </a:lvl1pPr>
            <a:lvl2pPr marL="576263" indent="-274320">
              <a:buFont typeface="Arial" panose="020B0604020202020204" pitchFamily="34" charset="0"/>
              <a:buChar char="•"/>
              <a:defRPr sz="2400"/>
            </a:lvl2pPr>
            <a:lvl3pPr marL="855663" indent="-228600">
              <a:buFont typeface="Arial" panose="020B0604020202020204" pitchFamily="34" charset="0"/>
              <a:buChar char="•"/>
              <a:defRPr/>
            </a:lvl3pPr>
            <a:lvl4pPr marL="1143000" indent="-228600">
              <a:buFont typeface="Arial" panose="020B0604020202020204" pitchFamily="34" charset="0"/>
              <a:buChar char="•"/>
              <a:defRPr/>
            </a:lvl4pPr>
            <a:lvl5pPr marL="1463040" indent="-228600">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CEC51B5-FEC5-4691-A89A-96F4EB24A00F}" type="datetimeFigureOut">
              <a:rPr lang="en-AU" smtClean="0"/>
              <a:t>22/06/2016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30523C-7BB8-4BDD-BE2D-2999CED66676}" type="slidenum">
              <a:rPr lang="en-AU" smtClean="0"/>
              <a:t>‹#›</a:t>
            </a:fld>
            <a:endParaRPr lang="en-AU"/>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EC51B5-FEC5-4691-A89A-96F4EB24A00F}" type="datetimeFigureOut">
              <a:rPr lang="en-AU" smtClean="0"/>
              <a:t>22/06/2016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630523C-7BB8-4BDD-BE2D-2999CED66676}" type="slidenum">
              <a:rPr lang="en-AU" smtClean="0"/>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CEC51B5-FEC5-4691-A89A-96F4EB24A00F}" type="datetimeFigureOut">
              <a:rPr lang="en-AU" smtClean="0"/>
              <a:t>22/06/2016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630523C-7BB8-4BDD-BE2D-2999CED66676}" type="slidenum">
              <a:rPr lang="en-AU" smtClean="0"/>
              <a:t>‹#›</a:t>
            </a:fld>
            <a:endParaRPr lang="en-AU"/>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CEC51B5-FEC5-4691-A89A-96F4EB24A00F}" type="datetimeFigureOut">
              <a:rPr lang="en-AU" smtClean="0"/>
              <a:t>22/06/2016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630523C-7BB8-4BDD-BE2D-2999CED66676}" type="slidenum">
              <a:rPr lang="en-AU" smtClean="0"/>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EC51B5-FEC5-4691-A89A-96F4EB24A00F}" type="datetimeFigureOut">
              <a:rPr lang="en-AU" smtClean="0"/>
              <a:t>22/06/2016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630523C-7BB8-4BDD-BE2D-2999CED66676}"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1CEC51B5-FEC5-4691-A89A-96F4EB24A00F}" type="datetimeFigureOut">
              <a:rPr lang="en-AU" smtClean="0"/>
              <a:t>22/06/2016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630523C-7BB8-4BDD-BE2D-2999CED66676}"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CEC51B5-FEC5-4691-A89A-96F4EB24A00F}" type="datetimeFigureOut">
              <a:rPr lang="en-AU" smtClean="0"/>
              <a:t>22/06/2016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630523C-7BB8-4BDD-BE2D-2999CED66676}" type="slidenum">
              <a:rPr lang="en-AU" smtClean="0"/>
              <a:t>‹#›</a:t>
            </a:fld>
            <a:endParaRPr lang="en-A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EC51B5-FEC5-4691-A89A-96F4EB24A00F}" type="datetimeFigureOut">
              <a:rPr lang="en-AU" smtClean="0"/>
              <a:t>22/06/2016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630523C-7BB8-4BDD-BE2D-2999CED66676}" type="slidenum">
              <a:rPr lang="en-AU" smtClean="0"/>
              <a:t>‹#›</a:t>
            </a:fld>
            <a:endParaRPr lang="en-A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1CEC51B5-FEC5-4691-A89A-96F4EB24A00F}" type="datetimeFigureOut">
              <a:rPr lang="en-AU" smtClean="0"/>
              <a:t>22/06/2016</a:t>
            </a:fld>
            <a:endParaRPr lang="en-A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A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630523C-7BB8-4BDD-BE2D-2999CED66676}" type="slidenum">
              <a:rPr lang="en-AU" smtClean="0"/>
              <a:t>‹#›</a:t>
            </a:fld>
            <a:endParaRPr lang="en-A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510" y="2708920"/>
            <a:ext cx="8830490" cy="1828800"/>
          </a:xfrm>
        </p:spPr>
        <p:txBody>
          <a:bodyPr>
            <a:normAutofit fontScale="90000"/>
          </a:bodyPr>
          <a:lstStyle/>
          <a:p>
            <a:r>
              <a:rPr lang="en-AU" cap="all" dirty="0" smtClean="0"/>
              <a:t>Establishing the Context</a:t>
            </a:r>
            <a:r>
              <a:rPr lang="en-AU" dirty="0" smtClean="0"/>
              <a:t>: </a:t>
            </a:r>
            <a:br>
              <a:rPr lang="en-AU" dirty="0" smtClean="0"/>
            </a:br>
            <a:r>
              <a:rPr lang="en-AU" dirty="0"/>
              <a:t/>
            </a:r>
            <a:br>
              <a:rPr lang="en-AU" dirty="0"/>
            </a:br>
            <a:r>
              <a:rPr lang="en-AU" dirty="0" smtClean="0"/>
              <a:t>Social Impact Assessment </a:t>
            </a:r>
            <a:br>
              <a:rPr lang="en-AU" dirty="0" smtClean="0"/>
            </a:br>
            <a:r>
              <a:rPr lang="en-AU" dirty="0" smtClean="0"/>
              <a:t>for  </a:t>
            </a:r>
            <a:br>
              <a:rPr lang="en-AU" dirty="0" smtClean="0"/>
            </a:br>
            <a:r>
              <a:rPr lang="en-AU" dirty="0" smtClean="0"/>
              <a:t>Disaster Recovery Planning</a:t>
            </a:r>
            <a:endParaRPr lang="en-AU" dirty="0"/>
          </a:p>
        </p:txBody>
      </p:sp>
      <p:sp>
        <p:nvSpPr>
          <p:cNvPr id="3" name="Subtitle 2"/>
          <p:cNvSpPr>
            <a:spLocks noGrp="1"/>
          </p:cNvSpPr>
          <p:nvPr>
            <p:ph type="subTitle" idx="1"/>
          </p:nvPr>
        </p:nvSpPr>
        <p:spPr>
          <a:xfrm>
            <a:off x="1528355" y="4869160"/>
            <a:ext cx="6400800" cy="1752600"/>
          </a:xfrm>
        </p:spPr>
        <p:txBody>
          <a:bodyPr/>
          <a:lstStyle/>
          <a:p>
            <a:r>
              <a:rPr lang="en-AU" dirty="0" smtClean="0"/>
              <a:t>Dr </a:t>
            </a:r>
            <a:r>
              <a:rPr lang="en-AU" dirty="0" err="1" smtClean="0"/>
              <a:t>Yetta</a:t>
            </a:r>
            <a:r>
              <a:rPr lang="en-AU" dirty="0" smtClean="0"/>
              <a:t> Gurtner</a:t>
            </a:r>
            <a:endParaRPr lang="en-AU" dirty="0"/>
          </a:p>
        </p:txBody>
      </p:sp>
      <p:pic>
        <p:nvPicPr>
          <p:cNvPr id="4" name="Picture 3"/>
          <p:cNvPicPr>
            <a:picLocks noChangeAspect="1"/>
          </p:cNvPicPr>
          <p:nvPr/>
        </p:nvPicPr>
        <p:blipFill>
          <a:blip r:embed="rId3"/>
          <a:stretch>
            <a:fillRect/>
          </a:stretch>
        </p:blipFill>
        <p:spPr>
          <a:xfrm>
            <a:off x="251521" y="5661248"/>
            <a:ext cx="1584176" cy="995908"/>
          </a:xfrm>
          <a:prstGeom prst="rect">
            <a:avLst/>
          </a:prstGeom>
        </p:spPr>
      </p:pic>
      <p:pic>
        <p:nvPicPr>
          <p:cNvPr id="5" name="Picture 4"/>
          <p:cNvPicPr>
            <a:picLocks noChangeAspect="1"/>
          </p:cNvPicPr>
          <p:nvPr/>
        </p:nvPicPr>
        <p:blipFill>
          <a:blip r:embed="rId4"/>
          <a:stretch>
            <a:fillRect/>
          </a:stretch>
        </p:blipFill>
        <p:spPr>
          <a:xfrm>
            <a:off x="6975211" y="5805264"/>
            <a:ext cx="1917269" cy="1008112"/>
          </a:xfrm>
          <a:prstGeom prst="rect">
            <a:avLst/>
          </a:prstGeom>
        </p:spPr>
      </p:pic>
      <p:sp>
        <p:nvSpPr>
          <p:cNvPr id="6" name="TextBox 5"/>
          <p:cNvSpPr txBox="1"/>
          <p:nvPr/>
        </p:nvSpPr>
        <p:spPr>
          <a:xfrm>
            <a:off x="2339752" y="6093296"/>
            <a:ext cx="4248472" cy="307777"/>
          </a:xfrm>
          <a:prstGeom prst="rect">
            <a:avLst/>
          </a:prstGeom>
          <a:noFill/>
        </p:spPr>
        <p:txBody>
          <a:bodyPr wrap="square" rtlCol="0">
            <a:spAutoFit/>
          </a:bodyPr>
          <a:lstStyle/>
          <a:p>
            <a:pPr algn="ctr"/>
            <a:r>
              <a:rPr lang="en-GB" sz="1400" dirty="0" smtClean="0"/>
              <a:t>Orchid ID : orcid.org/0000-0002-7830-6718</a:t>
            </a:r>
            <a:endParaRPr lang="en-GB" sz="1400" dirty="0"/>
          </a:p>
        </p:txBody>
      </p:sp>
    </p:spTree>
    <p:extLst>
      <p:ext uri="{BB962C8B-B14F-4D97-AF65-F5344CB8AC3E}">
        <p14:creationId xmlns:p14="http://schemas.microsoft.com/office/powerpoint/2010/main" val="11172297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AU" dirty="0" smtClean="0"/>
              <a:t>Data collection (baseline variables)</a:t>
            </a:r>
          </a:p>
          <a:p>
            <a:pPr marL="0" indent="0">
              <a:buNone/>
            </a:pPr>
            <a:r>
              <a:rPr lang="en-AU" dirty="0" smtClean="0"/>
              <a:t>- Determine event/hazard context </a:t>
            </a:r>
          </a:p>
          <a:p>
            <a:pPr marL="0" indent="0">
              <a:buNone/>
            </a:pPr>
            <a:r>
              <a:rPr lang="en-AU" dirty="0" smtClean="0"/>
              <a:t>- </a:t>
            </a:r>
            <a:r>
              <a:rPr lang="en-AU" dirty="0"/>
              <a:t>Establish </a:t>
            </a:r>
            <a:r>
              <a:rPr lang="en-AU" dirty="0" smtClean="0"/>
              <a:t>local community </a:t>
            </a:r>
            <a:r>
              <a:rPr lang="en-AU" dirty="0"/>
              <a:t>data</a:t>
            </a:r>
          </a:p>
          <a:p>
            <a:pPr marL="0" indent="0">
              <a:buNone/>
            </a:pPr>
            <a:r>
              <a:rPr lang="en-AU" dirty="0" smtClean="0"/>
              <a:t>- Identify key stakeholders</a:t>
            </a:r>
          </a:p>
          <a:p>
            <a:pPr marL="0" indent="0">
              <a:buNone/>
            </a:pPr>
            <a:r>
              <a:rPr lang="en-AU" dirty="0" smtClean="0"/>
              <a:t>- Identify existing resources and capacity</a:t>
            </a:r>
          </a:p>
          <a:p>
            <a:pPr marL="0" indent="0">
              <a:buNone/>
            </a:pPr>
            <a:r>
              <a:rPr lang="en-AU" dirty="0" smtClean="0"/>
              <a:t>- Rapid appraisal – damage and loss</a:t>
            </a:r>
          </a:p>
          <a:p>
            <a:pPr marL="0" indent="0">
              <a:buNone/>
            </a:pPr>
            <a:r>
              <a:rPr lang="en-AU" dirty="0" smtClean="0"/>
              <a:t>- Basic needs assessment/priorities</a:t>
            </a:r>
          </a:p>
          <a:p>
            <a:endParaRPr lang="en-AU" dirty="0"/>
          </a:p>
        </p:txBody>
      </p:sp>
      <p:sp>
        <p:nvSpPr>
          <p:cNvPr id="3" name="Title 2"/>
          <p:cNvSpPr>
            <a:spLocks noGrp="1"/>
          </p:cNvSpPr>
          <p:nvPr>
            <p:ph type="title"/>
          </p:nvPr>
        </p:nvSpPr>
        <p:spPr/>
        <p:txBody>
          <a:bodyPr/>
          <a:lstStyle/>
          <a:p>
            <a:r>
              <a:rPr lang="en-AU" dirty="0" smtClean="0"/>
              <a:t>Establish the Context</a:t>
            </a:r>
            <a:endParaRPr lang="en-AU" dirty="0"/>
          </a:p>
        </p:txBody>
      </p:sp>
    </p:spTree>
    <p:extLst>
      <p:ext uri="{BB962C8B-B14F-4D97-AF65-F5344CB8AC3E}">
        <p14:creationId xmlns:p14="http://schemas.microsoft.com/office/powerpoint/2010/main" val="360071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anose="020B0604020202020204" pitchFamily="34" charset="0"/>
              <a:buChar char="•"/>
            </a:pPr>
            <a:r>
              <a:rPr lang="en-AU" dirty="0" smtClean="0"/>
              <a:t>Psycho-social</a:t>
            </a:r>
            <a:endParaRPr lang="en-AU" dirty="0"/>
          </a:p>
          <a:p>
            <a:pPr>
              <a:buFont typeface="Arial" panose="020B0604020202020204" pitchFamily="34" charset="0"/>
              <a:buChar char="•"/>
            </a:pPr>
            <a:r>
              <a:rPr lang="en-AU" dirty="0"/>
              <a:t>Economic</a:t>
            </a:r>
          </a:p>
          <a:p>
            <a:pPr>
              <a:buFont typeface="Arial" panose="020B0604020202020204" pitchFamily="34" charset="0"/>
              <a:buChar char="•"/>
            </a:pPr>
            <a:r>
              <a:rPr lang="en-AU" dirty="0"/>
              <a:t>Infrastructure</a:t>
            </a:r>
          </a:p>
          <a:p>
            <a:pPr>
              <a:buFont typeface="Arial" panose="020B0604020202020204" pitchFamily="34" charset="0"/>
              <a:buChar char="•"/>
            </a:pPr>
            <a:r>
              <a:rPr lang="en-AU" dirty="0" smtClean="0"/>
              <a:t>Environment</a:t>
            </a:r>
            <a:endParaRPr lang="en-AU" dirty="0"/>
          </a:p>
          <a:p>
            <a:endParaRPr lang="en-AU" dirty="0"/>
          </a:p>
        </p:txBody>
      </p:sp>
      <p:sp>
        <p:nvSpPr>
          <p:cNvPr id="3" name="Title 2"/>
          <p:cNvSpPr>
            <a:spLocks noGrp="1"/>
          </p:cNvSpPr>
          <p:nvPr>
            <p:ph type="title"/>
          </p:nvPr>
        </p:nvSpPr>
        <p:spPr/>
        <p:txBody>
          <a:bodyPr/>
          <a:lstStyle/>
          <a:p>
            <a:r>
              <a:rPr lang="en-AU" dirty="0" smtClean="0"/>
              <a:t>Community Variables</a:t>
            </a:r>
            <a:endParaRPr lang="en-AU" dirty="0"/>
          </a:p>
        </p:txBody>
      </p:sp>
      <p:pic>
        <p:nvPicPr>
          <p:cNvPr id="4" name="Picture 3"/>
          <p:cNvPicPr>
            <a:picLocks noChangeAspect="1"/>
          </p:cNvPicPr>
          <p:nvPr/>
        </p:nvPicPr>
        <p:blipFill>
          <a:blip r:embed="rId3"/>
          <a:stretch>
            <a:fillRect/>
          </a:stretch>
        </p:blipFill>
        <p:spPr>
          <a:xfrm>
            <a:off x="971600" y="4869160"/>
            <a:ext cx="7267598" cy="1628111"/>
          </a:xfrm>
          <a:prstGeom prst="rect">
            <a:avLst/>
          </a:prstGeom>
        </p:spPr>
      </p:pic>
    </p:spTree>
    <p:extLst>
      <p:ext uri="{BB962C8B-B14F-4D97-AF65-F5344CB8AC3E}">
        <p14:creationId xmlns:p14="http://schemas.microsoft.com/office/powerpoint/2010/main" val="1974672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2564904"/>
            <a:ext cx="8352928" cy="3816424"/>
          </a:xfrm>
        </p:spPr>
        <p:txBody>
          <a:bodyPr>
            <a:normAutofit/>
          </a:bodyPr>
          <a:lstStyle/>
          <a:p>
            <a:r>
              <a:rPr lang="en-AU" dirty="0" smtClean="0"/>
              <a:t>Safety and wellbeing</a:t>
            </a:r>
          </a:p>
          <a:p>
            <a:r>
              <a:rPr lang="en-AU" dirty="0" smtClean="0"/>
              <a:t>Vulnerable/marginalised groups</a:t>
            </a:r>
          </a:p>
          <a:p>
            <a:r>
              <a:rPr lang="en-AU" dirty="0" smtClean="0"/>
              <a:t>Health – physical and mental</a:t>
            </a:r>
          </a:p>
          <a:p>
            <a:r>
              <a:rPr lang="en-AU" dirty="0" smtClean="0"/>
              <a:t>Demographic change</a:t>
            </a:r>
          </a:p>
          <a:p>
            <a:r>
              <a:rPr lang="en-AU" dirty="0" smtClean="0"/>
              <a:t>Human resources/skills</a:t>
            </a:r>
          </a:p>
          <a:p>
            <a:r>
              <a:rPr lang="en-AU" dirty="0" smtClean="0"/>
              <a:t>Culture/values</a:t>
            </a:r>
          </a:p>
          <a:p>
            <a:r>
              <a:rPr lang="en-AU" dirty="0" smtClean="0"/>
              <a:t>Governance/networks</a:t>
            </a:r>
            <a:endParaRPr lang="en-AU" dirty="0"/>
          </a:p>
        </p:txBody>
      </p:sp>
      <p:sp>
        <p:nvSpPr>
          <p:cNvPr id="3" name="Title 2"/>
          <p:cNvSpPr>
            <a:spLocks noGrp="1"/>
          </p:cNvSpPr>
          <p:nvPr>
            <p:ph type="title"/>
          </p:nvPr>
        </p:nvSpPr>
        <p:spPr/>
        <p:txBody>
          <a:bodyPr/>
          <a:lstStyle/>
          <a:p>
            <a:r>
              <a:rPr lang="en-AU" dirty="0" smtClean="0"/>
              <a:t>Social/Psychosocial</a:t>
            </a:r>
            <a:endParaRPr lang="en-AU" dirty="0"/>
          </a:p>
        </p:txBody>
      </p:sp>
    </p:spTree>
    <p:extLst>
      <p:ext uri="{BB962C8B-B14F-4D97-AF65-F5344CB8AC3E}">
        <p14:creationId xmlns:p14="http://schemas.microsoft.com/office/powerpoint/2010/main" val="1420954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833"/>
          <a:stretch/>
        </p:blipFill>
        <p:spPr bwMode="auto">
          <a:xfrm>
            <a:off x="467544" y="907811"/>
            <a:ext cx="8285163"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135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2564904"/>
            <a:ext cx="8352928" cy="3888432"/>
          </a:xfrm>
        </p:spPr>
        <p:txBody>
          <a:bodyPr>
            <a:normAutofit/>
          </a:bodyPr>
          <a:lstStyle/>
          <a:p>
            <a:r>
              <a:rPr lang="en-AU" dirty="0" smtClean="0"/>
              <a:t>Individuals</a:t>
            </a:r>
          </a:p>
          <a:p>
            <a:r>
              <a:rPr lang="en-AU" dirty="0" smtClean="0"/>
              <a:t>Employment</a:t>
            </a:r>
          </a:p>
          <a:p>
            <a:r>
              <a:rPr lang="en-AU" dirty="0" smtClean="0"/>
              <a:t>Livelihoods</a:t>
            </a:r>
          </a:p>
          <a:p>
            <a:r>
              <a:rPr lang="en-AU" dirty="0" smtClean="0"/>
              <a:t>Businesses</a:t>
            </a:r>
          </a:p>
          <a:p>
            <a:r>
              <a:rPr lang="en-AU" dirty="0"/>
              <a:t>Economic </a:t>
            </a:r>
            <a:r>
              <a:rPr lang="en-AU" dirty="0" smtClean="0"/>
              <a:t>sectors</a:t>
            </a:r>
          </a:p>
          <a:p>
            <a:r>
              <a:rPr lang="en-AU" dirty="0" smtClean="0"/>
              <a:t>Resources – savings, investments, insurance</a:t>
            </a:r>
          </a:p>
          <a:p>
            <a:r>
              <a:rPr lang="en-AU" dirty="0" smtClean="0"/>
              <a:t>Government</a:t>
            </a:r>
          </a:p>
        </p:txBody>
      </p:sp>
      <p:sp>
        <p:nvSpPr>
          <p:cNvPr id="3" name="Title 2"/>
          <p:cNvSpPr>
            <a:spLocks noGrp="1"/>
          </p:cNvSpPr>
          <p:nvPr>
            <p:ph type="title"/>
          </p:nvPr>
        </p:nvSpPr>
        <p:spPr/>
        <p:txBody>
          <a:bodyPr/>
          <a:lstStyle/>
          <a:p>
            <a:r>
              <a:rPr lang="en-AU" dirty="0" smtClean="0"/>
              <a:t>Economic</a:t>
            </a:r>
            <a:endParaRPr lang="en-AU" dirty="0"/>
          </a:p>
        </p:txBody>
      </p:sp>
    </p:spTree>
    <p:extLst>
      <p:ext uri="{BB962C8B-B14F-4D97-AF65-F5344CB8AC3E}">
        <p14:creationId xmlns:p14="http://schemas.microsoft.com/office/powerpoint/2010/main" val="39608869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7271"/>
          <a:stretch/>
        </p:blipFill>
        <p:spPr bwMode="auto">
          <a:xfrm>
            <a:off x="395536" y="914217"/>
            <a:ext cx="8525579" cy="5107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885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AU" dirty="0" smtClean="0"/>
              <a:t>Residential – shelter/housing</a:t>
            </a:r>
            <a:endParaRPr lang="en-AU" dirty="0"/>
          </a:p>
          <a:p>
            <a:r>
              <a:rPr lang="en-AU" dirty="0" smtClean="0"/>
              <a:t>Rural assets</a:t>
            </a:r>
            <a:endParaRPr lang="en-AU" dirty="0"/>
          </a:p>
          <a:p>
            <a:r>
              <a:rPr lang="en-AU" dirty="0"/>
              <a:t>Lifeline </a:t>
            </a:r>
            <a:r>
              <a:rPr lang="en-AU" dirty="0" smtClean="0"/>
              <a:t>Utilities – water, sewage, electricity</a:t>
            </a:r>
          </a:p>
          <a:p>
            <a:r>
              <a:rPr lang="en-AU" dirty="0" smtClean="0"/>
              <a:t>Infrastructure</a:t>
            </a:r>
          </a:p>
          <a:p>
            <a:r>
              <a:rPr lang="en-AU" dirty="0" smtClean="0"/>
              <a:t>Transport networks</a:t>
            </a:r>
            <a:endParaRPr lang="en-AU" dirty="0"/>
          </a:p>
          <a:p>
            <a:r>
              <a:rPr lang="en-AU" dirty="0"/>
              <a:t>Commercial/Industrial</a:t>
            </a:r>
          </a:p>
          <a:p>
            <a:r>
              <a:rPr lang="en-AU" dirty="0"/>
              <a:t>Public building and assets</a:t>
            </a:r>
          </a:p>
          <a:p>
            <a:endParaRPr lang="en-AU" dirty="0" smtClean="0"/>
          </a:p>
        </p:txBody>
      </p:sp>
      <p:sp>
        <p:nvSpPr>
          <p:cNvPr id="3" name="Title 2"/>
          <p:cNvSpPr>
            <a:spLocks noGrp="1"/>
          </p:cNvSpPr>
          <p:nvPr>
            <p:ph type="title"/>
          </p:nvPr>
        </p:nvSpPr>
        <p:spPr/>
        <p:txBody>
          <a:bodyPr/>
          <a:lstStyle/>
          <a:p>
            <a:r>
              <a:rPr lang="en-AU" dirty="0" smtClean="0"/>
              <a:t>Built Environment</a:t>
            </a:r>
            <a:endParaRPr lang="en-AU" dirty="0"/>
          </a:p>
        </p:txBody>
      </p:sp>
    </p:spTree>
    <p:extLst>
      <p:ext uri="{BB962C8B-B14F-4D97-AF65-F5344CB8AC3E}">
        <p14:creationId xmlns:p14="http://schemas.microsoft.com/office/powerpoint/2010/main" val="192676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76672"/>
            <a:ext cx="390546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476672"/>
            <a:ext cx="4938713" cy="370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3760724"/>
            <a:ext cx="2292499" cy="2736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1616" y="3880222"/>
            <a:ext cx="4227008" cy="264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791" y="3858531"/>
            <a:ext cx="2301123" cy="2660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2971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AU" dirty="0"/>
              <a:t>Biodiversity and ecosystems</a:t>
            </a:r>
          </a:p>
          <a:p>
            <a:r>
              <a:rPr lang="en-AU" dirty="0"/>
              <a:t>Amenities </a:t>
            </a:r>
            <a:r>
              <a:rPr lang="en-AU" dirty="0" smtClean="0"/>
              <a:t>value</a:t>
            </a:r>
            <a:endParaRPr lang="en-AU" dirty="0"/>
          </a:p>
          <a:p>
            <a:r>
              <a:rPr lang="en-AU" dirty="0"/>
              <a:t>Waste/pollution</a:t>
            </a:r>
          </a:p>
          <a:p>
            <a:r>
              <a:rPr lang="en-AU" dirty="0"/>
              <a:t>Natural </a:t>
            </a:r>
            <a:r>
              <a:rPr lang="en-AU" dirty="0" smtClean="0"/>
              <a:t>resources</a:t>
            </a:r>
          </a:p>
          <a:p>
            <a:r>
              <a:rPr lang="en-AU" dirty="0" smtClean="0"/>
              <a:t>Land-use</a:t>
            </a:r>
          </a:p>
          <a:p>
            <a:r>
              <a:rPr lang="en-AU" dirty="0" smtClean="0"/>
              <a:t>Geo-physical change</a:t>
            </a:r>
          </a:p>
          <a:p>
            <a:r>
              <a:rPr lang="en-AU" dirty="0" smtClean="0"/>
              <a:t>Debris management</a:t>
            </a:r>
          </a:p>
          <a:p>
            <a:endParaRPr lang="en-AU" dirty="0"/>
          </a:p>
        </p:txBody>
      </p:sp>
      <p:sp>
        <p:nvSpPr>
          <p:cNvPr id="3" name="Title 2"/>
          <p:cNvSpPr>
            <a:spLocks noGrp="1"/>
          </p:cNvSpPr>
          <p:nvPr>
            <p:ph type="title"/>
          </p:nvPr>
        </p:nvSpPr>
        <p:spPr/>
        <p:txBody>
          <a:bodyPr/>
          <a:lstStyle/>
          <a:p>
            <a:r>
              <a:rPr lang="en-AU" dirty="0" smtClean="0"/>
              <a:t>Natural Environment</a:t>
            </a:r>
            <a:endParaRPr lang="en-AU" dirty="0"/>
          </a:p>
        </p:txBody>
      </p:sp>
    </p:spTree>
    <p:extLst>
      <p:ext uri="{BB962C8B-B14F-4D97-AF65-F5344CB8AC3E}">
        <p14:creationId xmlns:p14="http://schemas.microsoft.com/office/powerpoint/2010/main" val="1590586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852936"/>
            <a:ext cx="3603625" cy="346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81" y="408640"/>
            <a:ext cx="504190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527284"/>
            <a:ext cx="4676775"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1757" y="408640"/>
            <a:ext cx="3675633" cy="244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123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smtClean="0"/>
              <a:t>Disaster management and recovery</a:t>
            </a:r>
          </a:p>
          <a:p>
            <a:r>
              <a:rPr lang="en-AU" dirty="0" smtClean="0"/>
              <a:t>Project/research rationale</a:t>
            </a:r>
          </a:p>
          <a:p>
            <a:r>
              <a:rPr lang="en-AU" dirty="0" smtClean="0"/>
              <a:t>Parallels between disaster recovery and SIA objectives</a:t>
            </a:r>
          </a:p>
          <a:p>
            <a:r>
              <a:rPr lang="en-AU" dirty="0" smtClean="0"/>
              <a:t>The framework/process</a:t>
            </a:r>
          </a:p>
          <a:p>
            <a:r>
              <a:rPr lang="en-AU" dirty="0" smtClean="0"/>
              <a:t>Challenges</a:t>
            </a:r>
          </a:p>
          <a:p>
            <a:endParaRPr lang="en-AU" dirty="0"/>
          </a:p>
        </p:txBody>
      </p:sp>
      <p:sp>
        <p:nvSpPr>
          <p:cNvPr id="3" name="Title 2"/>
          <p:cNvSpPr>
            <a:spLocks noGrp="1"/>
          </p:cNvSpPr>
          <p:nvPr>
            <p:ph type="title"/>
          </p:nvPr>
        </p:nvSpPr>
        <p:spPr/>
        <p:txBody>
          <a:bodyPr/>
          <a:lstStyle/>
          <a:p>
            <a:r>
              <a:rPr lang="en-AU" dirty="0" smtClean="0"/>
              <a:t>Overview</a:t>
            </a:r>
            <a:endParaRPr lang="en-AU" dirty="0"/>
          </a:p>
        </p:txBody>
      </p:sp>
    </p:spTree>
    <p:extLst>
      <p:ext uri="{BB962C8B-B14F-4D97-AF65-F5344CB8AC3E}">
        <p14:creationId xmlns:p14="http://schemas.microsoft.com/office/powerpoint/2010/main" val="812138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Immediate Actions </a:t>
            </a:r>
            <a:endParaRPr lang="en-AU" dirty="0"/>
          </a:p>
        </p:txBody>
      </p:sp>
      <p:sp>
        <p:nvSpPr>
          <p:cNvPr id="2" name="Content Placeholder 1"/>
          <p:cNvSpPr>
            <a:spLocks noGrp="1"/>
          </p:cNvSpPr>
          <p:nvPr>
            <p:ph idx="1"/>
          </p:nvPr>
        </p:nvSpPr>
        <p:spPr/>
        <p:txBody>
          <a:bodyPr/>
          <a:lstStyle/>
          <a:p>
            <a:r>
              <a:rPr lang="en-AU" dirty="0" smtClean="0"/>
              <a:t>Identify immediate needs for services</a:t>
            </a:r>
          </a:p>
          <a:p>
            <a:r>
              <a:rPr lang="en-AU" dirty="0" smtClean="0"/>
              <a:t>Access available services and resources</a:t>
            </a:r>
          </a:p>
          <a:p>
            <a:r>
              <a:rPr lang="en-AU" dirty="0" smtClean="0"/>
              <a:t>Coordinate recovery resources and services</a:t>
            </a:r>
          </a:p>
          <a:p>
            <a:r>
              <a:rPr lang="en-AU" dirty="0" smtClean="0"/>
              <a:t>Support service providers</a:t>
            </a:r>
          </a:p>
          <a:p>
            <a:r>
              <a:rPr lang="en-AU" dirty="0" smtClean="0"/>
              <a:t>Interventions</a:t>
            </a:r>
          </a:p>
          <a:p>
            <a:pPr marL="0" indent="0">
              <a:buNone/>
            </a:pPr>
            <a:endParaRPr lang="en-AU" dirty="0"/>
          </a:p>
        </p:txBody>
      </p:sp>
    </p:spTree>
    <p:extLst>
      <p:ext uri="{BB962C8B-B14F-4D97-AF65-F5344CB8AC3E}">
        <p14:creationId xmlns:p14="http://schemas.microsoft.com/office/powerpoint/2010/main" val="3771707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AU" dirty="0" smtClean="0"/>
              <a:t>Needs</a:t>
            </a:r>
          </a:p>
          <a:p>
            <a:r>
              <a:rPr lang="en-AU" dirty="0" smtClean="0"/>
              <a:t>Priorities</a:t>
            </a:r>
          </a:p>
          <a:p>
            <a:r>
              <a:rPr lang="en-AU" dirty="0" smtClean="0"/>
              <a:t>Opportunities</a:t>
            </a:r>
          </a:p>
          <a:p>
            <a:r>
              <a:rPr lang="en-AU" dirty="0"/>
              <a:t>Public support/participation</a:t>
            </a:r>
          </a:p>
          <a:p>
            <a:r>
              <a:rPr lang="en-AU" dirty="0" smtClean="0"/>
              <a:t>Planning</a:t>
            </a:r>
          </a:p>
          <a:p>
            <a:r>
              <a:rPr lang="en-AU" dirty="0" smtClean="0"/>
              <a:t>Policy</a:t>
            </a:r>
          </a:p>
          <a:p>
            <a:r>
              <a:rPr lang="en-AU" dirty="0" smtClean="0"/>
              <a:t>Decision making – protect, accommodate, retreat</a:t>
            </a:r>
          </a:p>
        </p:txBody>
      </p:sp>
      <p:sp>
        <p:nvSpPr>
          <p:cNvPr id="3" name="Title 2"/>
          <p:cNvSpPr>
            <a:spLocks noGrp="1"/>
          </p:cNvSpPr>
          <p:nvPr>
            <p:ph type="title"/>
          </p:nvPr>
        </p:nvSpPr>
        <p:spPr/>
        <p:txBody>
          <a:bodyPr/>
          <a:lstStyle/>
          <a:p>
            <a:r>
              <a:rPr lang="en-AU" dirty="0" smtClean="0"/>
              <a:t>Communication and change</a:t>
            </a:r>
            <a:endParaRPr lang="en-AU" dirty="0"/>
          </a:p>
        </p:txBody>
      </p:sp>
    </p:spTree>
    <p:extLst>
      <p:ext uri="{BB962C8B-B14F-4D97-AF65-F5344CB8AC3E}">
        <p14:creationId xmlns:p14="http://schemas.microsoft.com/office/powerpoint/2010/main" val="2471590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Capacity building</a:t>
            </a:r>
            <a:endParaRPr lang="en-AU" dirty="0"/>
          </a:p>
        </p:txBody>
      </p:sp>
      <p:sp>
        <p:nvSpPr>
          <p:cNvPr id="3" name="Content Placeholder 2"/>
          <p:cNvSpPr>
            <a:spLocks noGrp="1"/>
          </p:cNvSpPr>
          <p:nvPr>
            <p:ph idx="1"/>
          </p:nvPr>
        </p:nvSpPr>
        <p:spPr/>
        <p:txBody>
          <a:bodyPr/>
          <a:lstStyle/>
          <a:p>
            <a:r>
              <a:rPr lang="en-AU" dirty="0" smtClean="0"/>
              <a:t>Community/stakeholder engagement</a:t>
            </a:r>
          </a:p>
          <a:p>
            <a:r>
              <a:rPr lang="en-AU" dirty="0" smtClean="0"/>
              <a:t>Integration and partnerships</a:t>
            </a:r>
          </a:p>
          <a:p>
            <a:r>
              <a:rPr lang="en-AU" dirty="0" smtClean="0"/>
              <a:t>Resilience</a:t>
            </a:r>
          </a:p>
          <a:p>
            <a:r>
              <a:rPr lang="en-AU" dirty="0" smtClean="0"/>
              <a:t>Adaptive capacity</a:t>
            </a:r>
          </a:p>
          <a:p>
            <a:r>
              <a:rPr lang="en-AU" dirty="0" smtClean="0"/>
              <a:t>Resources</a:t>
            </a:r>
          </a:p>
          <a:p>
            <a:r>
              <a:rPr lang="en-AU" dirty="0" smtClean="0"/>
              <a:t>Commitment</a:t>
            </a:r>
          </a:p>
          <a:p>
            <a:pPr marL="0" indent="0">
              <a:buNone/>
            </a:pPr>
            <a:endParaRPr lang="en-AU" dirty="0" smtClean="0"/>
          </a:p>
          <a:p>
            <a:pPr marL="0" indent="0">
              <a:buNone/>
            </a:pPr>
            <a:endParaRPr lang="en-AU" dirty="0" smtClean="0"/>
          </a:p>
          <a:p>
            <a:endParaRPr lang="en-AU" dirty="0"/>
          </a:p>
        </p:txBody>
      </p:sp>
      <p:pic>
        <p:nvPicPr>
          <p:cNvPr id="4" name="Picture 3"/>
          <p:cNvPicPr>
            <a:picLocks noChangeAspect="1"/>
          </p:cNvPicPr>
          <p:nvPr/>
        </p:nvPicPr>
        <p:blipFill>
          <a:blip r:embed="rId3"/>
          <a:stretch>
            <a:fillRect/>
          </a:stretch>
        </p:blipFill>
        <p:spPr>
          <a:xfrm>
            <a:off x="5997598" y="4005064"/>
            <a:ext cx="2766853" cy="2576473"/>
          </a:xfrm>
          <a:prstGeom prst="rect">
            <a:avLst/>
          </a:prstGeom>
        </p:spPr>
      </p:pic>
    </p:spTree>
    <p:extLst>
      <p:ext uri="{BB962C8B-B14F-4D97-AF65-F5344CB8AC3E}">
        <p14:creationId xmlns:p14="http://schemas.microsoft.com/office/powerpoint/2010/main" val="22379652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Sustainable Redevelopment</a:t>
            </a:r>
            <a:endParaRPr lang="en-AU" dirty="0"/>
          </a:p>
        </p:txBody>
      </p:sp>
      <p:sp>
        <p:nvSpPr>
          <p:cNvPr id="3" name="Content Placeholder 2"/>
          <p:cNvSpPr>
            <a:spLocks noGrp="1"/>
          </p:cNvSpPr>
          <p:nvPr>
            <p:ph idx="1"/>
          </p:nvPr>
        </p:nvSpPr>
        <p:spPr/>
        <p:txBody>
          <a:bodyPr/>
          <a:lstStyle/>
          <a:p>
            <a:r>
              <a:rPr lang="en-AU" dirty="0" smtClean="0"/>
              <a:t>Monitor</a:t>
            </a:r>
            <a:endParaRPr lang="en-AU" dirty="0"/>
          </a:p>
          <a:p>
            <a:r>
              <a:rPr lang="en-AU" dirty="0" smtClean="0"/>
              <a:t>Review</a:t>
            </a:r>
            <a:endParaRPr lang="en-AU" dirty="0"/>
          </a:p>
          <a:p>
            <a:r>
              <a:rPr lang="en-AU" dirty="0" smtClean="0"/>
              <a:t>Evaluate</a:t>
            </a:r>
            <a:endParaRPr lang="en-AU" dirty="0"/>
          </a:p>
          <a:p>
            <a:r>
              <a:rPr lang="en-AU" dirty="0" smtClean="0"/>
              <a:t>Educate and adapt</a:t>
            </a:r>
          </a:p>
          <a:p>
            <a:r>
              <a:rPr lang="en-AU" dirty="0" smtClean="0"/>
              <a:t>Disaster Risk Reduction</a:t>
            </a:r>
          </a:p>
          <a:p>
            <a:pPr marL="0" indent="0">
              <a:buNone/>
            </a:pPr>
            <a:endParaRPr lang="en-AU" dirty="0"/>
          </a:p>
        </p:txBody>
      </p:sp>
    </p:spTree>
    <p:extLst>
      <p:ext uri="{BB962C8B-B14F-4D97-AF65-F5344CB8AC3E}">
        <p14:creationId xmlns:p14="http://schemas.microsoft.com/office/powerpoint/2010/main" val="39052083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Challenges</a:t>
            </a:r>
            <a:endParaRPr lang="en-AU" dirty="0"/>
          </a:p>
        </p:txBody>
      </p:sp>
      <p:sp>
        <p:nvSpPr>
          <p:cNvPr id="3" name="Content Placeholder 2"/>
          <p:cNvSpPr>
            <a:spLocks noGrp="1"/>
          </p:cNvSpPr>
          <p:nvPr>
            <p:ph idx="1"/>
          </p:nvPr>
        </p:nvSpPr>
        <p:spPr/>
        <p:txBody>
          <a:bodyPr>
            <a:normAutofit lnSpcReduction="10000"/>
          </a:bodyPr>
          <a:lstStyle/>
          <a:p>
            <a:r>
              <a:rPr lang="en-AU" dirty="0" smtClean="0"/>
              <a:t>Context dependant</a:t>
            </a:r>
          </a:p>
          <a:p>
            <a:r>
              <a:rPr lang="en-AU" dirty="0" smtClean="0"/>
              <a:t>Credible/timely information</a:t>
            </a:r>
          </a:p>
          <a:p>
            <a:r>
              <a:rPr lang="en-AU" dirty="0" smtClean="0"/>
              <a:t>Effective communication</a:t>
            </a:r>
          </a:p>
          <a:p>
            <a:r>
              <a:rPr lang="en-AU" dirty="0" smtClean="0"/>
              <a:t>Flexibility/adaptable</a:t>
            </a:r>
          </a:p>
          <a:p>
            <a:r>
              <a:rPr lang="en-AU" dirty="0" smtClean="0"/>
              <a:t>Ethics</a:t>
            </a:r>
          </a:p>
          <a:p>
            <a:r>
              <a:rPr lang="en-AU" dirty="0" smtClean="0"/>
              <a:t>Transparency/accountability</a:t>
            </a:r>
            <a:endParaRPr lang="en-AU" dirty="0" smtClean="0"/>
          </a:p>
          <a:p>
            <a:r>
              <a:rPr lang="en-AU" dirty="0" smtClean="0"/>
              <a:t>Uncertainty</a:t>
            </a:r>
            <a:endParaRPr lang="en-AU" dirty="0"/>
          </a:p>
        </p:txBody>
      </p:sp>
      <p:pic>
        <p:nvPicPr>
          <p:cNvPr id="4" name="Picture 3"/>
          <p:cNvPicPr>
            <a:picLocks noChangeAspect="1"/>
          </p:cNvPicPr>
          <p:nvPr/>
        </p:nvPicPr>
        <p:blipFill>
          <a:blip r:embed="rId3"/>
          <a:stretch>
            <a:fillRect/>
          </a:stretch>
        </p:blipFill>
        <p:spPr>
          <a:xfrm>
            <a:off x="6804248" y="4290252"/>
            <a:ext cx="1761897" cy="1871634"/>
          </a:xfrm>
          <a:prstGeom prst="rect">
            <a:avLst/>
          </a:prstGeom>
        </p:spPr>
      </p:pic>
    </p:spTree>
    <p:extLst>
      <p:ext uri="{BB962C8B-B14F-4D97-AF65-F5344CB8AC3E}">
        <p14:creationId xmlns:p14="http://schemas.microsoft.com/office/powerpoint/2010/main" val="35152649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8" y="871538"/>
            <a:ext cx="757872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764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56992"/>
            <a:ext cx="8229600" cy="1252728"/>
          </a:xfrm>
        </p:spPr>
        <p:txBody>
          <a:bodyPr/>
          <a:lstStyle/>
          <a:p>
            <a:r>
              <a:rPr lang="en-AU" b="1" cap="all" dirty="0" smtClean="0">
                <a:solidFill>
                  <a:schemeClr val="accent1"/>
                </a:solidFill>
              </a:rPr>
              <a:t>Questions</a:t>
            </a:r>
            <a:r>
              <a:rPr lang="en-AU" b="1" dirty="0">
                <a:solidFill>
                  <a:schemeClr val="accent1"/>
                </a:solidFill>
              </a:rPr>
              <a:t>?</a:t>
            </a:r>
          </a:p>
        </p:txBody>
      </p:sp>
      <p:pic>
        <p:nvPicPr>
          <p:cNvPr id="3" name="Picture 2"/>
          <p:cNvPicPr>
            <a:picLocks noChangeAspect="1"/>
          </p:cNvPicPr>
          <p:nvPr/>
        </p:nvPicPr>
        <p:blipFill>
          <a:blip r:embed="rId2"/>
          <a:stretch>
            <a:fillRect/>
          </a:stretch>
        </p:blipFill>
        <p:spPr>
          <a:xfrm>
            <a:off x="107504" y="5733256"/>
            <a:ext cx="1585097" cy="993734"/>
          </a:xfrm>
          <a:prstGeom prst="rect">
            <a:avLst/>
          </a:prstGeom>
        </p:spPr>
      </p:pic>
      <p:pic>
        <p:nvPicPr>
          <p:cNvPr id="4" name="Picture 3"/>
          <p:cNvPicPr>
            <a:picLocks noChangeAspect="1"/>
          </p:cNvPicPr>
          <p:nvPr/>
        </p:nvPicPr>
        <p:blipFill>
          <a:blip r:embed="rId3"/>
          <a:stretch>
            <a:fillRect/>
          </a:stretch>
        </p:blipFill>
        <p:spPr>
          <a:xfrm>
            <a:off x="7223594" y="5714966"/>
            <a:ext cx="1920406" cy="1012024"/>
          </a:xfrm>
          <a:prstGeom prst="rect">
            <a:avLst/>
          </a:prstGeom>
        </p:spPr>
      </p:pic>
    </p:spTree>
    <p:extLst>
      <p:ext uri="{BB962C8B-B14F-4D97-AF65-F5344CB8AC3E}">
        <p14:creationId xmlns:p14="http://schemas.microsoft.com/office/powerpoint/2010/main" val="309428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smtClean="0"/>
              <a:t>Mitigation/Risk Reduction/Prevention</a:t>
            </a:r>
          </a:p>
          <a:p>
            <a:r>
              <a:rPr lang="en-AU" dirty="0" smtClean="0"/>
              <a:t>Preparedness/Readiness</a:t>
            </a:r>
          </a:p>
          <a:p>
            <a:r>
              <a:rPr lang="en-AU" dirty="0" smtClean="0"/>
              <a:t>Response</a:t>
            </a:r>
          </a:p>
          <a:p>
            <a:r>
              <a:rPr lang="en-AU" dirty="0" smtClean="0"/>
              <a:t>Recovery</a:t>
            </a:r>
          </a:p>
          <a:p>
            <a:pPr marL="0" indent="0">
              <a:buNone/>
            </a:pPr>
            <a:endParaRPr lang="en-AU" dirty="0"/>
          </a:p>
          <a:p>
            <a:pPr marL="0" indent="0">
              <a:buNone/>
            </a:pPr>
            <a:r>
              <a:rPr lang="en-AU" dirty="0" smtClean="0"/>
              <a:t>Ideally proactive</a:t>
            </a:r>
          </a:p>
          <a:p>
            <a:endParaRPr lang="en-AU" dirty="0"/>
          </a:p>
        </p:txBody>
      </p:sp>
      <p:sp>
        <p:nvSpPr>
          <p:cNvPr id="3" name="Title 2"/>
          <p:cNvSpPr>
            <a:spLocks noGrp="1"/>
          </p:cNvSpPr>
          <p:nvPr>
            <p:ph type="title"/>
          </p:nvPr>
        </p:nvSpPr>
        <p:spPr/>
        <p:txBody>
          <a:bodyPr/>
          <a:lstStyle/>
          <a:p>
            <a:r>
              <a:rPr lang="en-AU" dirty="0" smtClean="0"/>
              <a:t>Disaster Management</a:t>
            </a:r>
            <a:endParaRPr lang="en-AU" dirty="0"/>
          </a:p>
        </p:txBody>
      </p:sp>
      <p:pic>
        <p:nvPicPr>
          <p:cNvPr id="4" name="Picture 3"/>
          <p:cNvPicPr>
            <a:picLocks noChangeAspect="1"/>
          </p:cNvPicPr>
          <p:nvPr/>
        </p:nvPicPr>
        <p:blipFill>
          <a:blip r:embed="rId3"/>
          <a:stretch>
            <a:fillRect/>
          </a:stretch>
        </p:blipFill>
        <p:spPr>
          <a:xfrm>
            <a:off x="4749231" y="3763386"/>
            <a:ext cx="4374068" cy="3094614"/>
          </a:xfrm>
          <a:prstGeom prst="rect">
            <a:avLst/>
          </a:prstGeom>
        </p:spPr>
      </p:pic>
    </p:spTree>
    <p:extLst>
      <p:ext uri="{BB962C8B-B14F-4D97-AF65-F5344CB8AC3E}">
        <p14:creationId xmlns:p14="http://schemas.microsoft.com/office/powerpoint/2010/main" val="789067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055712"/>
            <a:ext cx="770572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511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AU" dirty="0" smtClean="0"/>
              <a:t>Effective community/local assessment “post-disaster”</a:t>
            </a:r>
          </a:p>
          <a:p>
            <a:r>
              <a:rPr lang="en-AU" dirty="0" smtClean="0"/>
              <a:t>Informed decision making for sustainable redevelopment</a:t>
            </a:r>
          </a:p>
          <a:p>
            <a:pPr marL="0" indent="0">
              <a:buNone/>
            </a:pPr>
            <a:endParaRPr lang="en-AU" dirty="0"/>
          </a:p>
          <a:p>
            <a:pPr marL="0" indent="0" algn="ctr">
              <a:buNone/>
            </a:pPr>
            <a:r>
              <a:rPr lang="en-AU" i="1" dirty="0" smtClean="0"/>
              <a:t>“Build back </a:t>
            </a:r>
            <a:r>
              <a:rPr lang="en-AU" i="1" dirty="0" smtClean="0"/>
              <a:t>better, stronger and safer”</a:t>
            </a:r>
            <a:endParaRPr lang="en-AU" i="1" dirty="0"/>
          </a:p>
        </p:txBody>
      </p:sp>
      <p:sp>
        <p:nvSpPr>
          <p:cNvPr id="3" name="Title 2"/>
          <p:cNvSpPr>
            <a:spLocks noGrp="1"/>
          </p:cNvSpPr>
          <p:nvPr>
            <p:ph type="title"/>
          </p:nvPr>
        </p:nvSpPr>
        <p:spPr/>
        <p:txBody>
          <a:bodyPr/>
          <a:lstStyle/>
          <a:p>
            <a:r>
              <a:rPr lang="en-AU" dirty="0" smtClean="0"/>
              <a:t>Rationale</a:t>
            </a:r>
            <a:endParaRPr lang="en-AU" dirty="0"/>
          </a:p>
        </p:txBody>
      </p:sp>
    </p:spTree>
    <p:extLst>
      <p:ext uri="{BB962C8B-B14F-4D97-AF65-F5344CB8AC3E}">
        <p14:creationId xmlns:p14="http://schemas.microsoft.com/office/powerpoint/2010/main" val="2051300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AU" dirty="0" smtClean="0"/>
              <a:t>Limit losses</a:t>
            </a:r>
          </a:p>
          <a:p>
            <a:r>
              <a:rPr lang="en-AU" dirty="0"/>
              <a:t>R</a:t>
            </a:r>
            <a:r>
              <a:rPr lang="en-AU" dirty="0" smtClean="0"/>
              <a:t>educe suffering</a:t>
            </a:r>
          </a:p>
          <a:p>
            <a:r>
              <a:rPr lang="en-AU" dirty="0" smtClean="0"/>
              <a:t>Restore </a:t>
            </a:r>
            <a:r>
              <a:rPr lang="en-AU" dirty="0"/>
              <a:t>psycho-social and economic viability of the </a:t>
            </a:r>
            <a:r>
              <a:rPr lang="en-AU" dirty="0" smtClean="0"/>
              <a:t>community</a:t>
            </a:r>
          </a:p>
          <a:p>
            <a:r>
              <a:rPr lang="en-AU" dirty="0" smtClean="0"/>
              <a:t>Sustainable redevelopment</a:t>
            </a:r>
          </a:p>
          <a:p>
            <a:r>
              <a:rPr lang="en-AU" dirty="0" smtClean="0"/>
              <a:t>Disaster Risk Reduction</a:t>
            </a:r>
          </a:p>
          <a:p>
            <a:pPr marL="0" indent="0">
              <a:buNone/>
            </a:pPr>
            <a:r>
              <a:rPr lang="en-AU" dirty="0" smtClean="0"/>
              <a:t> </a:t>
            </a:r>
            <a:endParaRPr lang="en-AU" dirty="0"/>
          </a:p>
        </p:txBody>
      </p:sp>
      <p:sp>
        <p:nvSpPr>
          <p:cNvPr id="3" name="Title 2"/>
          <p:cNvSpPr>
            <a:spLocks noGrp="1"/>
          </p:cNvSpPr>
          <p:nvPr>
            <p:ph type="title"/>
          </p:nvPr>
        </p:nvSpPr>
        <p:spPr/>
        <p:txBody>
          <a:bodyPr/>
          <a:lstStyle/>
          <a:p>
            <a:r>
              <a:rPr lang="en-AU" dirty="0" smtClean="0"/>
              <a:t>Community Disaster Recovery</a:t>
            </a:r>
            <a:endParaRPr lang="en-AU" dirty="0"/>
          </a:p>
        </p:txBody>
      </p:sp>
    </p:spTree>
    <p:extLst>
      <p:ext uri="{BB962C8B-B14F-4D97-AF65-F5344CB8AC3E}">
        <p14:creationId xmlns:p14="http://schemas.microsoft.com/office/powerpoint/2010/main" val="689118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2592288"/>
            <a:ext cx="8352928" cy="4365104"/>
          </a:xfrm>
        </p:spPr>
        <p:txBody>
          <a:bodyPr>
            <a:normAutofit lnSpcReduction="10000"/>
          </a:bodyPr>
          <a:lstStyle/>
          <a:p>
            <a:r>
              <a:rPr lang="en-US" dirty="0"/>
              <a:t>The systematic analysis in advance of development or policy changes that will bring social change to a </a:t>
            </a:r>
            <a:r>
              <a:rPr lang="en-US" dirty="0" smtClean="0"/>
              <a:t>community</a:t>
            </a:r>
          </a:p>
          <a:p>
            <a:r>
              <a:rPr lang="en-AU" dirty="0"/>
              <a:t>Development of community resilience; </a:t>
            </a:r>
          </a:p>
          <a:p>
            <a:r>
              <a:rPr lang="en-AU" dirty="0"/>
              <a:t>A social justice approach; </a:t>
            </a:r>
          </a:p>
          <a:p>
            <a:r>
              <a:rPr lang="en-AU" dirty="0"/>
              <a:t>Anticipating consequences; </a:t>
            </a:r>
          </a:p>
          <a:p>
            <a:r>
              <a:rPr lang="en-AU" dirty="0" smtClean="0"/>
              <a:t>Better </a:t>
            </a:r>
            <a:r>
              <a:rPr lang="en-AU" dirty="0"/>
              <a:t>informed decisions</a:t>
            </a:r>
            <a:r>
              <a:rPr lang="en-AU" dirty="0" smtClean="0"/>
              <a:t>;</a:t>
            </a:r>
          </a:p>
          <a:p>
            <a:r>
              <a:rPr lang="en-AU" dirty="0"/>
              <a:t>Maximising </a:t>
            </a:r>
            <a:r>
              <a:rPr lang="en-AU" dirty="0" smtClean="0"/>
              <a:t>opportunities; </a:t>
            </a:r>
            <a:r>
              <a:rPr lang="en-AU" dirty="0"/>
              <a:t>and </a:t>
            </a:r>
          </a:p>
          <a:p>
            <a:r>
              <a:rPr lang="en-AU" dirty="0"/>
              <a:t>Minimizing negative outcomes</a:t>
            </a:r>
            <a:endParaRPr lang="en-US" dirty="0" smtClean="0"/>
          </a:p>
          <a:p>
            <a:pPr marL="0" indent="0">
              <a:buNone/>
            </a:pPr>
            <a:endParaRPr lang="en-AU" dirty="0"/>
          </a:p>
        </p:txBody>
      </p:sp>
      <p:sp>
        <p:nvSpPr>
          <p:cNvPr id="3" name="Title 2"/>
          <p:cNvSpPr>
            <a:spLocks noGrp="1"/>
          </p:cNvSpPr>
          <p:nvPr>
            <p:ph type="title"/>
          </p:nvPr>
        </p:nvSpPr>
        <p:spPr/>
        <p:txBody>
          <a:bodyPr/>
          <a:lstStyle/>
          <a:p>
            <a:r>
              <a:rPr lang="en-AU" dirty="0" smtClean="0"/>
              <a:t>Social Impact Assessment</a:t>
            </a:r>
            <a:endParaRPr lang="en-AU" dirty="0"/>
          </a:p>
        </p:txBody>
      </p:sp>
    </p:spTree>
    <p:extLst>
      <p:ext uri="{BB962C8B-B14F-4D97-AF65-F5344CB8AC3E}">
        <p14:creationId xmlns:p14="http://schemas.microsoft.com/office/powerpoint/2010/main" val="2776973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AU" dirty="0" smtClean="0"/>
              <a:t>Identify potential change/impacts</a:t>
            </a:r>
          </a:p>
          <a:p>
            <a:r>
              <a:rPr lang="en-AU" dirty="0" smtClean="0"/>
              <a:t>Measure baseline data</a:t>
            </a:r>
          </a:p>
          <a:p>
            <a:r>
              <a:rPr lang="en-AU" dirty="0" smtClean="0"/>
              <a:t>Examine social implications</a:t>
            </a:r>
          </a:p>
          <a:p>
            <a:r>
              <a:rPr lang="en-AU" dirty="0" smtClean="0"/>
              <a:t>Actions</a:t>
            </a:r>
          </a:p>
          <a:p>
            <a:r>
              <a:rPr lang="en-AU" dirty="0" smtClean="0"/>
              <a:t>Communicate changes</a:t>
            </a:r>
          </a:p>
          <a:p>
            <a:r>
              <a:rPr lang="en-AU" dirty="0" smtClean="0"/>
              <a:t>Enhance positive and mitigate negative impacts</a:t>
            </a:r>
          </a:p>
          <a:p>
            <a:r>
              <a:rPr lang="en-AU" dirty="0" smtClean="0"/>
              <a:t>Monitor and evaluate</a:t>
            </a:r>
            <a:endParaRPr lang="en-AU" dirty="0"/>
          </a:p>
        </p:txBody>
      </p:sp>
      <p:sp>
        <p:nvSpPr>
          <p:cNvPr id="3" name="Title 2"/>
          <p:cNvSpPr>
            <a:spLocks noGrp="1"/>
          </p:cNvSpPr>
          <p:nvPr>
            <p:ph type="title"/>
          </p:nvPr>
        </p:nvSpPr>
        <p:spPr/>
        <p:txBody>
          <a:bodyPr/>
          <a:lstStyle/>
          <a:p>
            <a:r>
              <a:rPr lang="en-AU" dirty="0" smtClean="0"/>
              <a:t>SIA Process</a:t>
            </a:r>
            <a:endParaRPr lang="en-AU" dirty="0"/>
          </a:p>
        </p:txBody>
      </p:sp>
    </p:spTree>
    <p:extLst>
      <p:ext uri="{BB962C8B-B14F-4D97-AF65-F5344CB8AC3E}">
        <p14:creationId xmlns:p14="http://schemas.microsoft.com/office/powerpoint/2010/main" val="4259210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AU" dirty="0" smtClean="0"/>
              <a:t>Identify potential impacts/change</a:t>
            </a:r>
          </a:p>
          <a:p>
            <a:pPr>
              <a:buFontTx/>
              <a:buChar char="-"/>
            </a:pPr>
            <a:r>
              <a:rPr lang="en-AU" dirty="0" smtClean="0"/>
              <a:t>Direct/indirect, </a:t>
            </a:r>
          </a:p>
          <a:p>
            <a:pPr>
              <a:buFontTx/>
              <a:buChar char="-"/>
            </a:pPr>
            <a:r>
              <a:rPr lang="en-AU" dirty="0"/>
              <a:t>T</a:t>
            </a:r>
            <a:r>
              <a:rPr lang="en-AU" dirty="0" smtClean="0"/>
              <a:t>angible/intangible</a:t>
            </a:r>
          </a:p>
          <a:p>
            <a:endParaRPr lang="en-AU" dirty="0"/>
          </a:p>
        </p:txBody>
      </p:sp>
      <p:sp>
        <p:nvSpPr>
          <p:cNvPr id="3" name="Title 2"/>
          <p:cNvSpPr>
            <a:spLocks noGrp="1"/>
          </p:cNvSpPr>
          <p:nvPr>
            <p:ph type="title"/>
          </p:nvPr>
        </p:nvSpPr>
        <p:spPr/>
        <p:txBody>
          <a:bodyPr/>
          <a:lstStyle/>
          <a:p>
            <a:r>
              <a:rPr lang="en-AU" dirty="0" smtClean="0"/>
              <a:t>Scoping</a:t>
            </a:r>
            <a:endParaRPr lang="en-AU" dirty="0"/>
          </a:p>
        </p:txBody>
      </p:sp>
      <p:pic>
        <p:nvPicPr>
          <p:cNvPr id="5" name="Picture 4"/>
          <p:cNvPicPr>
            <a:picLocks noChangeAspect="1"/>
          </p:cNvPicPr>
          <p:nvPr/>
        </p:nvPicPr>
        <p:blipFill>
          <a:blip r:embed="rId3"/>
          <a:stretch>
            <a:fillRect/>
          </a:stretch>
        </p:blipFill>
        <p:spPr>
          <a:xfrm>
            <a:off x="5076056" y="3242298"/>
            <a:ext cx="3305642" cy="3615702"/>
          </a:xfrm>
          <a:prstGeom prst="rect">
            <a:avLst/>
          </a:prstGeom>
        </p:spPr>
      </p:pic>
    </p:spTree>
    <p:extLst>
      <p:ext uri="{BB962C8B-B14F-4D97-AF65-F5344CB8AC3E}">
        <p14:creationId xmlns:p14="http://schemas.microsoft.com/office/powerpoint/2010/main" val="37047148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434</TotalTime>
  <Words>1884</Words>
  <Application>Microsoft Office PowerPoint</Application>
  <PresentationFormat>On-screen Show (4:3)</PresentationFormat>
  <Paragraphs>352</Paragraphs>
  <Slides>26</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Candara</vt:lpstr>
      <vt:lpstr>Symbol</vt:lpstr>
      <vt:lpstr>Waveform</vt:lpstr>
      <vt:lpstr>Establishing the Context:   Social Impact Assessment  for   Disaster Recovery Planning</vt:lpstr>
      <vt:lpstr>Overview</vt:lpstr>
      <vt:lpstr>Disaster Management</vt:lpstr>
      <vt:lpstr>PowerPoint Presentation</vt:lpstr>
      <vt:lpstr>Rationale</vt:lpstr>
      <vt:lpstr>Community Disaster Recovery</vt:lpstr>
      <vt:lpstr>Social Impact Assessment</vt:lpstr>
      <vt:lpstr>SIA Process</vt:lpstr>
      <vt:lpstr>Scoping</vt:lpstr>
      <vt:lpstr>Establish the Context</vt:lpstr>
      <vt:lpstr>Community Variables</vt:lpstr>
      <vt:lpstr>Social/Psychosocial</vt:lpstr>
      <vt:lpstr>PowerPoint Presentation</vt:lpstr>
      <vt:lpstr>Economic</vt:lpstr>
      <vt:lpstr>PowerPoint Presentation</vt:lpstr>
      <vt:lpstr>Built Environment</vt:lpstr>
      <vt:lpstr>PowerPoint Presentation</vt:lpstr>
      <vt:lpstr>Natural Environment</vt:lpstr>
      <vt:lpstr>PowerPoint Presentation</vt:lpstr>
      <vt:lpstr>Immediate Actions </vt:lpstr>
      <vt:lpstr>Communication and change</vt:lpstr>
      <vt:lpstr>Capacity building</vt:lpstr>
      <vt:lpstr>Sustainable Redevelopment</vt:lpstr>
      <vt:lpstr>Challenges</vt:lpstr>
      <vt:lpstr>PowerPoint Presentation</vt:lpstr>
      <vt:lpstr>Questions?</vt:lpstr>
    </vt:vector>
  </TitlesOfParts>
  <Company>James Cook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Impact assessment and Disasters</dc:title>
  <dc:creator>Yetta Gurtner</dc:creator>
  <cp:lastModifiedBy>Yetta Gurtner</cp:lastModifiedBy>
  <cp:revision>42</cp:revision>
  <dcterms:created xsi:type="dcterms:W3CDTF">2014-07-04T12:06:26Z</dcterms:created>
  <dcterms:modified xsi:type="dcterms:W3CDTF">2016-06-22T00:03:57Z</dcterms:modified>
</cp:coreProperties>
</file>