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1" r:id="rId5"/>
    <p:sldId id="263" r:id="rId6"/>
    <p:sldId id="257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5A4F22"/>
    <a:srgbClr val="574A1B"/>
    <a:srgbClr val="6F6F6F"/>
    <a:srgbClr val="5B4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2E44-C75C-4AE7-89E6-23D47616C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C23C0-8EAB-4997-A296-97C483019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E50EB-7ECF-455D-B010-E7271062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FD27D-64F5-4579-B573-1CA0E4CB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1747-D646-4345-8C3B-BDEC67F4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496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501B8-2923-499C-A8FD-CF4E8835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2BFB5-CC01-443D-BD6C-C57BD3B6B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54D7F-BDAE-4284-8207-3CD1F1CD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F07E5-A923-4F20-8F05-55A2CC1F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4854D-9903-43DC-BD6B-782F6406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43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921EF3-ABC7-459A-AACF-EA682987B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94A5F-3F62-4B5B-ACD6-6F02760C1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08CF7-8AFC-4B8D-BD8F-80AD851BC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68BA9-7AEC-4D38-90AE-B214AA4E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C4868-8569-4436-ACD1-68CED07E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08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69F6C-0BF5-482A-9E04-D5BFCE30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F1988-9693-40EC-9172-5D225A3CB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63E38-2DE1-427D-B793-8E0CEABF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9E83C-B6D0-4DC3-A4AB-428A4FB7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9E503-A41E-4B5E-8681-7FE1A304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77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AA83-CF2A-49AC-A8CD-0C0ADD4C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79E83-1F74-4DCB-9C54-C3B023FA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EB54F-55B3-47E3-8017-E900B1814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04835-315C-4235-B8DA-48DB97C2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C5F1-AF4B-4649-9727-709CB397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92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DD60-0547-4B1D-B4B9-D7157A4D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A4C35-2C55-4358-B681-E6E6F7155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41DC0-397D-4F73-BC7F-FEFC24D86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F2165-F239-4CFD-AB34-5515CA21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29752-40C9-4CDC-9531-2C8096D3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A9DF8-E0A8-4A50-9919-080BB340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966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DBD5-2A89-4589-82A9-700BB4C5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23528-749B-4AFA-BFB8-19EFD71F5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4FE8E-1618-48B4-B00D-6F49281F0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19730-2267-4A2D-91AE-80D573E8B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8FFEC-E322-4D0E-BCB7-023A3E861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BF99D-5AAF-48ED-8BD7-CB31A903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54EE1C-6F8A-4C15-B535-5BCD45890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6C1C6-A10E-49C1-B959-D2E20DDA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50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BF92-6FC4-4B87-9B9C-FD4C36E0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9092D-9A2C-4B26-80BC-A5BB5E24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0335A-325C-4BB1-AA7B-39E0A2BD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0DABC6-0437-4BBA-B1A9-E8567528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283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6D48E-8ADF-45B8-A3B8-25BFFDE8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2BE2E-8706-4E6F-8ED2-F692555D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C278E-5DF4-4B1E-A9D2-28361104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20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ABFC-0F9D-45A3-A2BB-BD4ACDB58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E772-2DC7-451A-B74D-5774A83EB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442AE-DA48-4AF7-98C0-DE59EB97C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4A4E6-D9D1-4AB2-9D40-FA9FB511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28B09-C32B-4246-98AD-6B109FCA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15CA5-6391-4485-A55A-95BEEB28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76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8AC5-F142-4CCE-B399-0CABF3DF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72CBC-6012-406B-8760-F178B1E4B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1294C-F342-4B31-82CC-E0DA7A0BD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8B5E0-5D92-4439-8167-73FB5BBD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D767-BAD7-4126-A720-63F2E829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DD014-C762-4A4B-B8AD-E10D16058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22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0714B-3ECC-4D9A-9096-6A7DF0D9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8945E-3FF3-4D30-9BE3-34144CB2C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54C3B-749C-4EEC-B8D7-1165322A2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67AB5-B8C0-466B-A828-216F1CFE374B}" type="datetimeFigureOut">
              <a:rPr lang="en-AU" smtClean="0"/>
              <a:t>28/09/2020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8899E-8DEE-45C0-A1D7-1B7CC1C45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A5DC-E477-49A1-8425-65D5E7B59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E181-02CB-4AE6-B683-4A4FE0C3DE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2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jcucareers.info/edge/module/graduate-job-sear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A2C68-2605-42C6-9ADB-7ADF8C0D1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2122" b="1360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3B20A-50A3-4E42-80F5-7E4DA37AE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0298"/>
            <a:ext cx="9144000" cy="2900518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Job of the Week</a:t>
            </a:r>
            <a:br>
              <a:rPr lang="en-US" dirty="0">
                <a:solidFill>
                  <a:srgbClr val="FFFFFF"/>
                </a:solidFill>
              </a:rPr>
            </a:b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EA4CA-A934-4EBF-AFB9-14688D67B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56180"/>
            <a:ext cx="9144000" cy="1704974"/>
          </a:xfrm>
        </p:spPr>
        <p:txBody>
          <a:bodyPr>
            <a:normAutofit lnSpcReduction="10000"/>
          </a:bodyPr>
          <a:lstStyle/>
          <a:p>
            <a:r>
              <a:rPr lang="en-US" cap="small" dirty="0">
                <a:solidFill>
                  <a:srgbClr val="FFFFFF"/>
                </a:solidFill>
              </a:rPr>
              <a:t>Slide ideas for lecturers</a:t>
            </a:r>
          </a:p>
          <a:p>
            <a:endParaRPr lang="en-US" cap="small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Increase awareness of the job market and skills</a:t>
            </a:r>
          </a:p>
          <a:p>
            <a:r>
              <a:rPr lang="en-US" dirty="0">
                <a:solidFill>
                  <a:srgbClr val="FFFFFF"/>
                </a:solidFill>
              </a:rPr>
              <a:t>Provide ideas for career planning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8F43A-5C33-4064-9385-80D19DAA88F2}"/>
              </a:ext>
            </a:extLst>
          </p:cNvPr>
          <p:cNvSpPr txBox="1"/>
          <p:nvPr/>
        </p:nvSpPr>
        <p:spPr>
          <a:xfrm>
            <a:off x="213360" y="6389870"/>
            <a:ext cx="6144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Nova" panose="020B0504020202020204" pitchFamily="34" charset="0"/>
              </a:rPr>
              <a:t>JCU Careers and Employability</a:t>
            </a:r>
          </a:p>
        </p:txBody>
      </p:sp>
      <p:pic>
        <p:nvPicPr>
          <p:cNvPr id="8" name="Picture 7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89C50F54-DC3A-4A89-BDE6-944BE185F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390" y="6097857"/>
            <a:ext cx="1222250" cy="58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9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538F22-6ED8-4373-A6AC-F0DE21420441}"/>
              </a:ext>
            </a:extLst>
          </p:cNvPr>
          <p:cNvSpPr/>
          <p:nvPr/>
        </p:nvSpPr>
        <p:spPr>
          <a:xfrm>
            <a:off x="0" y="0"/>
            <a:ext cx="12192000" cy="228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24959-C623-4717-AA37-08366DDC4009}"/>
              </a:ext>
            </a:extLst>
          </p:cNvPr>
          <p:cNvSpPr txBox="1"/>
          <p:nvPr/>
        </p:nvSpPr>
        <p:spPr>
          <a:xfrm>
            <a:off x="1756388" y="2978140"/>
            <a:ext cx="856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Find a job vacancy</a:t>
            </a:r>
          </a:p>
          <a:p>
            <a:pPr marL="457200" indent="-457200" algn="ctr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Highlight interesting points - a single slide will do</a:t>
            </a:r>
          </a:p>
          <a:p>
            <a:pPr marL="457200" indent="-457200" algn="ctr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pPr marL="457200" indent="-457200" algn="ctr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Share in lectures, tutorials, subject sites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635A22-4AC3-4835-9F56-3E481850EA4E}"/>
              </a:ext>
            </a:extLst>
          </p:cNvPr>
          <p:cNvSpPr txBox="1"/>
          <p:nvPr/>
        </p:nvSpPr>
        <p:spPr>
          <a:xfrm>
            <a:off x="1100138" y="559212"/>
            <a:ext cx="2075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5A4F22"/>
                </a:solidFill>
                <a:latin typeface="Berlin Sans FB Demi" panose="020E0802020502020306" pitchFamily="34" charset="0"/>
              </a:rPr>
              <a:t>How?</a:t>
            </a:r>
            <a:endParaRPr lang="en-AU" sz="6000" dirty="0">
              <a:solidFill>
                <a:srgbClr val="5A4F22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" name="Graphic 5" descr="Information">
            <a:extLst>
              <a:ext uri="{FF2B5EF4-FFF2-40B4-BE49-F238E27FC236}">
                <a16:creationId xmlns:a16="http://schemas.microsoft.com/office/drawing/2014/main" id="{62327D61-002C-40C5-A6B4-30D080F72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3264" y="411724"/>
            <a:ext cx="131064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9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4D24959-C623-4717-AA37-08366DDC4009}"/>
              </a:ext>
            </a:extLst>
          </p:cNvPr>
          <p:cNvSpPr txBox="1"/>
          <p:nvPr/>
        </p:nvSpPr>
        <p:spPr>
          <a:xfrm>
            <a:off x="454064" y="5068250"/>
            <a:ext cx="47386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Entry level jobs show first steps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– they might be able to </a:t>
            </a:r>
            <a:r>
              <a:rPr lang="en-US" i="1" dirty="0">
                <a:solidFill>
                  <a:schemeClr val="bg1"/>
                </a:solidFill>
              </a:rPr>
              <a:t>apply as a student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– they show a realistic </a:t>
            </a:r>
            <a:r>
              <a:rPr lang="en-US" i="1" dirty="0">
                <a:solidFill>
                  <a:schemeClr val="bg1"/>
                </a:solidFill>
              </a:rPr>
              <a:t>first job </a:t>
            </a:r>
            <a:r>
              <a:rPr lang="en-US" dirty="0">
                <a:solidFill>
                  <a:schemeClr val="bg1"/>
                </a:solidFill>
              </a:rPr>
              <a:t>to get experience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BD0983-66EE-4977-AF09-862C234F4E78}"/>
              </a:ext>
            </a:extLst>
          </p:cNvPr>
          <p:cNvGrpSpPr/>
          <p:nvPr/>
        </p:nvGrpSpPr>
        <p:grpSpPr>
          <a:xfrm>
            <a:off x="1880426" y="3828994"/>
            <a:ext cx="1662539" cy="914400"/>
            <a:chOff x="9990514" y="1665790"/>
            <a:chExt cx="1662539" cy="914400"/>
          </a:xfrm>
        </p:grpSpPr>
        <p:pic>
          <p:nvPicPr>
            <p:cNvPr id="12" name="Graphic 11" descr="Lightbulb and gear">
              <a:extLst>
                <a:ext uri="{FF2B5EF4-FFF2-40B4-BE49-F238E27FC236}">
                  <a16:creationId xmlns:a16="http://schemas.microsoft.com/office/drawing/2014/main" id="{47A90317-FDDB-44C7-B3BB-3B2AC0B54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38653" y="1665790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635A22-4AC3-4835-9F56-3E481850EA4E}"/>
                </a:ext>
              </a:extLst>
            </p:cNvPr>
            <p:cNvSpPr txBox="1"/>
            <p:nvPr/>
          </p:nvSpPr>
          <p:spPr>
            <a:xfrm>
              <a:off x="9990514" y="1857352"/>
              <a:ext cx="942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Tip</a:t>
              </a:r>
              <a:endParaRPr lang="en-AU" sz="3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79A2B55-54E3-48E9-9659-52BF4F2349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040"/>
          <a:stretch/>
        </p:blipFill>
        <p:spPr>
          <a:xfrm>
            <a:off x="182728" y="0"/>
            <a:ext cx="5058509" cy="3695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0770D-1FFB-4D9D-B21B-7F72905E19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247"/>
          <a:stretch/>
        </p:blipFill>
        <p:spPr>
          <a:xfrm>
            <a:off x="5451291" y="2471533"/>
            <a:ext cx="5117032" cy="4386467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A018C14-46D8-49E0-A34D-13D1C24ED063}"/>
              </a:ext>
            </a:extLst>
          </p:cNvPr>
          <p:cNvSpPr/>
          <p:nvPr/>
        </p:nvSpPr>
        <p:spPr>
          <a:xfrm>
            <a:off x="7036764" y="783480"/>
            <a:ext cx="3531559" cy="1566960"/>
          </a:xfrm>
          <a:prstGeom prst="wedgeRoundRectCallout">
            <a:avLst>
              <a:gd name="adj1" fmla="val -110406"/>
              <a:gd name="adj2" fmla="val 79541"/>
              <a:gd name="adj3" fmla="val 16667"/>
            </a:avLst>
          </a:prstGeom>
          <a:solidFill>
            <a:srgbClr val="5A4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bg1"/>
                </a:solidFill>
              </a:rPr>
              <a:t>Jobs that develop </a:t>
            </a:r>
            <a:r>
              <a:rPr lang="en-AU" sz="1600" i="1" dirty="0">
                <a:solidFill>
                  <a:schemeClr val="bg1"/>
                </a:solidFill>
              </a:rPr>
              <a:t>transferrable skills </a:t>
            </a:r>
            <a:r>
              <a:rPr lang="en-AU" sz="1600" dirty="0">
                <a:solidFill>
                  <a:schemeClr val="bg1"/>
                </a:solidFill>
              </a:rPr>
              <a:t>build employability – highly sought after by all employers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3270BDE-FB33-4589-8B08-7A659C2B7446}"/>
              </a:ext>
            </a:extLst>
          </p:cNvPr>
          <p:cNvSpPr/>
          <p:nvPr/>
        </p:nvSpPr>
        <p:spPr>
          <a:xfrm>
            <a:off x="5106088" y="60547"/>
            <a:ext cx="1751102" cy="1566960"/>
          </a:xfrm>
          <a:prstGeom prst="wedgeRoundRectCallout">
            <a:avLst>
              <a:gd name="adj1" fmla="val -57009"/>
              <a:gd name="adj2" fmla="val 63056"/>
              <a:gd name="adj3" fmla="val 16667"/>
            </a:avLst>
          </a:prstGeom>
          <a:solidFill>
            <a:srgbClr val="5A4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bg1"/>
                </a:solidFill>
              </a:rPr>
              <a:t>No experience necessary – perfect for students to increase theirs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A60E729-0142-484B-B197-183BBAAEFB96}"/>
              </a:ext>
            </a:extLst>
          </p:cNvPr>
          <p:cNvSpPr/>
          <p:nvPr/>
        </p:nvSpPr>
        <p:spPr>
          <a:xfrm>
            <a:off x="10568323" y="3138480"/>
            <a:ext cx="1504950" cy="1700219"/>
          </a:xfrm>
          <a:prstGeom prst="wedgeRoundRectCallout">
            <a:avLst>
              <a:gd name="adj1" fmla="val -89730"/>
              <a:gd name="adj2" fmla="val -26113"/>
              <a:gd name="adj3" fmla="val 16667"/>
            </a:avLst>
          </a:prstGeom>
          <a:solidFill>
            <a:srgbClr val="5A4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bg1"/>
                </a:solidFill>
              </a:rPr>
              <a:t>Show common </a:t>
            </a:r>
            <a:r>
              <a:rPr lang="en-AU" sz="1600" i="1" dirty="0">
                <a:solidFill>
                  <a:schemeClr val="bg1"/>
                </a:solidFill>
              </a:rPr>
              <a:t>licenses and certifications </a:t>
            </a:r>
            <a:r>
              <a:rPr lang="en-AU" sz="1600" dirty="0">
                <a:solidFill>
                  <a:schemeClr val="bg1"/>
                </a:solidFill>
              </a:rPr>
              <a:t>– help students plan </a:t>
            </a:r>
          </a:p>
        </p:txBody>
      </p:sp>
    </p:spTree>
    <p:extLst>
      <p:ext uri="{BB962C8B-B14F-4D97-AF65-F5344CB8AC3E}">
        <p14:creationId xmlns:p14="http://schemas.microsoft.com/office/powerpoint/2010/main" val="85647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2BA263-9298-4CDF-A1E7-79A1A977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577" y="266238"/>
            <a:ext cx="5390261" cy="6325524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C6C5985-8F3A-425B-9163-4613F0964F50}"/>
              </a:ext>
            </a:extLst>
          </p:cNvPr>
          <p:cNvSpPr/>
          <p:nvPr/>
        </p:nvSpPr>
        <p:spPr>
          <a:xfrm>
            <a:off x="215278" y="136662"/>
            <a:ext cx="4884260" cy="2053803"/>
          </a:xfrm>
          <a:prstGeom prst="wedgeRoundRectCallout">
            <a:avLst>
              <a:gd name="adj1" fmla="val 61033"/>
              <a:gd name="adj2" fmla="val 56665"/>
              <a:gd name="adj3" fmla="val 16667"/>
            </a:avLst>
          </a:prstGeom>
          <a:solidFill>
            <a:srgbClr val="5A4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bg1"/>
                </a:solidFill>
              </a:rPr>
              <a:t>Lists of </a:t>
            </a:r>
            <a:r>
              <a:rPr lang="en-AU" sz="1600" i="1" dirty="0">
                <a:solidFill>
                  <a:schemeClr val="bg1"/>
                </a:solidFill>
              </a:rPr>
              <a:t>tasks and processes </a:t>
            </a:r>
            <a:r>
              <a:rPr lang="en-AU" sz="1600" dirty="0">
                <a:solidFill>
                  <a:schemeClr val="bg1"/>
                </a:solidFill>
              </a:rPr>
              <a:t>give lots of industry insight</a:t>
            </a:r>
          </a:p>
          <a:p>
            <a:pPr marL="285750" indent="-285750">
              <a:buFontTx/>
              <a:buChar char="-"/>
            </a:pPr>
            <a:r>
              <a:rPr lang="en-AU" sz="1600" dirty="0">
                <a:solidFill>
                  <a:schemeClr val="bg1"/>
                </a:solidFill>
              </a:rPr>
              <a:t>Improve awareness of job scope</a:t>
            </a:r>
          </a:p>
          <a:p>
            <a:pPr marL="285750" indent="-285750">
              <a:buFontTx/>
              <a:buChar char="-"/>
            </a:pPr>
            <a:r>
              <a:rPr lang="en-AU" sz="1600" dirty="0">
                <a:solidFill>
                  <a:schemeClr val="bg1"/>
                </a:solidFill>
              </a:rPr>
              <a:t>Pre-plan placements - what common tasks do you want to get experience in?</a:t>
            </a:r>
          </a:p>
          <a:p>
            <a:pPr marL="285750" indent="-285750">
              <a:buFontTx/>
              <a:buChar char="-"/>
            </a:pPr>
            <a:r>
              <a:rPr lang="en-AU" sz="1600" dirty="0">
                <a:solidFill>
                  <a:schemeClr val="bg1"/>
                </a:solidFill>
              </a:rPr>
              <a:t>Use the terms as tags on </a:t>
            </a:r>
            <a:r>
              <a:rPr lang="en-AU" sz="1600" dirty="0" err="1">
                <a:solidFill>
                  <a:schemeClr val="bg1"/>
                </a:solidFill>
              </a:rPr>
              <a:t>PebblePad</a:t>
            </a:r>
            <a:r>
              <a:rPr lang="en-AU" sz="1600" dirty="0">
                <a:solidFill>
                  <a:schemeClr val="bg1"/>
                </a:solidFill>
              </a:rPr>
              <a:t> reflections - easily find examples for job applications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6307855-6756-4E5D-8D5E-942DFD2C0CC6}"/>
              </a:ext>
            </a:extLst>
          </p:cNvPr>
          <p:cNvSpPr/>
          <p:nvPr/>
        </p:nvSpPr>
        <p:spPr>
          <a:xfrm>
            <a:off x="-1675481" y="2453055"/>
            <a:ext cx="5894610" cy="575476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78764-4967-4066-B5AE-926C81F2713A}"/>
              </a:ext>
            </a:extLst>
          </p:cNvPr>
          <p:cNvSpPr txBox="1"/>
          <p:nvPr/>
        </p:nvSpPr>
        <p:spPr>
          <a:xfrm>
            <a:off x="-326998" y="4136976"/>
            <a:ext cx="4006973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6633"/>
                </a:solidFill>
              </a:rPr>
              <a:t>Aspirational jobs </a:t>
            </a:r>
          </a:p>
          <a:p>
            <a:pPr algn="ctr"/>
            <a:r>
              <a:rPr lang="en-US" sz="2000" b="1" dirty="0">
                <a:solidFill>
                  <a:srgbClr val="666633"/>
                </a:solidFill>
              </a:rPr>
              <a:t>guide career planning </a:t>
            </a:r>
          </a:p>
          <a:p>
            <a:pPr algn="ctr"/>
            <a:endParaRPr lang="en-US" dirty="0">
              <a:solidFill>
                <a:srgbClr val="66663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rgbClr val="666633"/>
                </a:solidFill>
              </a:rPr>
              <a:t>identify </a:t>
            </a:r>
            <a:r>
              <a:rPr lang="en-US" i="1" dirty="0">
                <a:solidFill>
                  <a:srgbClr val="666633"/>
                </a:solidFill>
              </a:rPr>
              <a:t>skills and experience </a:t>
            </a:r>
          </a:p>
          <a:p>
            <a:pPr algn="ctr"/>
            <a:r>
              <a:rPr lang="en-US" dirty="0">
                <a:solidFill>
                  <a:srgbClr val="666633"/>
                </a:solidFill>
              </a:rPr>
              <a:t>sought by employers</a:t>
            </a:r>
          </a:p>
          <a:p>
            <a:pPr marL="285750" indent="-285750" algn="ctr">
              <a:buFontTx/>
              <a:buChar char="-"/>
            </a:pPr>
            <a:endParaRPr lang="en-US" sz="900" dirty="0">
              <a:solidFill>
                <a:srgbClr val="66663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rgbClr val="666633"/>
                </a:solidFill>
              </a:rPr>
              <a:t>seek out ways to </a:t>
            </a:r>
          </a:p>
          <a:p>
            <a:pPr algn="ctr"/>
            <a:r>
              <a:rPr lang="en-US" dirty="0">
                <a:solidFill>
                  <a:srgbClr val="666633"/>
                </a:solidFill>
              </a:rPr>
              <a:t>build this experience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2A7B57-0632-4CE6-A38F-3A1E04F83D7E}"/>
              </a:ext>
            </a:extLst>
          </p:cNvPr>
          <p:cNvGrpSpPr/>
          <p:nvPr/>
        </p:nvGrpSpPr>
        <p:grpSpPr>
          <a:xfrm>
            <a:off x="928350" y="2971990"/>
            <a:ext cx="1662539" cy="914400"/>
            <a:chOff x="9990514" y="1684078"/>
            <a:chExt cx="1662539" cy="914400"/>
          </a:xfrm>
        </p:grpSpPr>
        <p:pic>
          <p:nvPicPr>
            <p:cNvPr id="8" name="Graphic 7" descr="Lightbulb and gear">
              <a:extLst>
                <a:ext uri="{FF2B5EF4-FFF2-40B4-BE49-F238E27FC236}">
                  <a16:creationId xmlns:a16="http://schemas.microsoft.com/office/drawing/2014/main" id="{676214B8-F509-444D-873C-0091868A7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38653" y="1684078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D8BF37-173C-4FD4-A1F6-D0F45B59CC93}"/>
                </a:ext>
              </a:extLst>
            </p:cNvPr>
            <p:cNvSpPr txBox="1"/>
            <p:nvPr/>
          </p:nvSpPr>
          <p:spPr>
            <a:xfrm>
              <a:off x="9990514" y="1875640"/>
              <a:ext cx="942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5A4F22"/>
                  </a:solidFill>
                  <a:latin typeface="Berlin Sans FB Demi" panose="020E0802020502020306" pitchFamily="34" charset="0"/>
                </a:rPr>
                <a:t>Tip</a:t>
              </a:r>
              <a:endParaRPr lang="en-AU" sz="3200" dirty="0">
                <a:solidFill>
                  <a:srgbClr val="5A4F22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742DD76-C2C3-4C29-9BC8-B7449B4BD83B}"/>
              </a:ext>
            </a:extLst>
          </p:cNvPr>
          <p:cNvSpPr/>
          <p:nvPr/>
        </p:nvSpPr>
        <p:spPr>
          <a:xfrm>
            <a:off x="9708191" y="3063922"/>
            <a:ext cx="1795449" cy="1566960"/>
          </a:xfrm>
          <a:prstGeom prst="wedgeRoundRectCallout">
            <a:avLst>
              <a:gd name="adj1" fmla="val -90986"/>
              <a:gd name="adj2" fmla="val 71032"/>
              <a:gd name="adj3" fmla="val 16667"/>
            </a:avLst>
          </a:prstGeom>
          <a:solidFill>
            <a:srgbClr val="5A4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bg1"/>
                </a:solidFill>
              </a:rPr>
              <a:t>Bring understanding of how long it might take to achieve certain roles 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864402D-4E12-4452-A931-7EADCB379080}"/>
              </a:ext>
            </a:extLst>
          </p:cNvPr>
          <p:cNvSpPr/>
          <p:nvPr/>
        </p:nvSpPr>
        <p:spPr>
          <a:xfrm>
            <a:off x="9708191" y="5472752"/>
            <a:ext cx="2328095" cy="996287"/>
          </a:xfrm>
          <a:prstGeom prst="wedgeRoundRectCallout">
            <a:avLst>
              <a:gd name="adj1" fmla="val -101245"/>
              <a:gd name="adj2" fmla="val 32676"/>
              <a:gd name="adj3" fmla="val 16667"/>
            </a:avLst>
          </a:prstGeom>
          <a:solidFill>
            <a:srgbClr val="5A4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600" dirty="0">
                <a:solidFill>
                  <a:schemeClr val="bg1"/>
                </a:solidFill>
              </a:rPr>
              <a:t>Other useful skills, hard and soft</a:t>
            </a:r>
          </a:p>
        </p:txBody>
      </p:sp>
    </p:spTree>
    <p:extLst>
      <p:ext uri="{BB962C8B-B14F-4D97-AF65-F5344CB8AC3E}">
        <p14:creationId xmlns:p14="http://schemas.microsoft.com/office/powerpoint/2010/main" val="3388849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4546606B-859A-4784-858F-71D719C67423}"/>
              </a:ext>
            </a:extLst>
          </p:cNvPr>
          <p:cNvSpPr/>
          <p:nvPr/>
        </p:nvSpPr>
        <p:spPr>
          <a:xfrm>
            <a:off x="295503" y="143858"/>
            <a:ext cx="4901214" cy="445759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C78764-4967-4066-B5AE-926C81F2713A}"/>
              </a:ext>
            </a:extLst>
          </p:cNvPr>
          <p:cNvSpPr txBox="1"/>
          <p:nvPr/>
        </p:nvSpPr>
        <p:spPr>
          <a:xfrm>
            <a:off x="401652" y="1701399"/>
            <a:ext cx="4674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6633"/>
                </a:solidFill>
              </a:rPr>
              <a:t>Show a job search platform</a:t>
            </a:r>
          </a:p>
          <a:p>
            <a:pPr marL="285750" indent="-285750" algn="ctr">
              <a:buFontTx/>
              <a:buChar char="-"/>
            </a:pPr>
            <a:endParaRPr lang="en-US" dirty="0">
              <a:solidFill>
                <a:srgbClr val="66663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rgbClr val="666633"/>
                </a:solidFill>
              </a:rPr>
              <a:t>Display a </a:t>
            </a:r>
            <a:r>
              <a:rPr lang="en-US" i="1" dirty="0">
                <a:solidFill>
                  <a:srgbClr val="666633"/>
                </a:solidFill>
              </a:rPr>
              <a:t>range of employers </a:t>
            </a:r>
          </a:p>
          <a:p>
            <a:pPr algn="ctr"/>
            <a:r>
              <a:rPr lang="en-US" dirty="0">
                <a:solidFill>
                  <a:srgbClr val="666633"/>
                </a:solidFill>
              </a:rPr>
              <a:t>for students to research</a:t>
            </a:r>
          </a:p>
          <a:p>
            <a:pPr algn="ctr"/>
            <a:endParaRPr lang="en-US" sz="900" dirty="0">
              <a:solidFill>
                <a:srgbClr val="666633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rgbClr val="666633"/>
                </a:solidFill>
              </a:rPr>
              <a:t>Assist </a:t>
            </a:r>
            <a:r>
              <a:rPr lang="en-US" i="1" dirty="0">
                <a:solidFill>
                  <a:srgbClr val="666633"/>
                </a:solidFill>
              </a:rPr>
              <a:t>generalist</a:t>
            </a:r>
            <a:r>
              <a:rPr lang="en-US" dirty="0">
                <a:solidFill>
                  <a:srgbClr val="666633"/>
                </a:solidFill>
              </a:rPr>
              <a:t> degrees </a:t>
            </a:r>
          </a:p>
          <a:p>
            <a:pPr algn="ctr"/>
            <a:r>
              <a:rPr lang="en-US" dirty="0">
                <a:solidFill>
                  <a:srgbClr val="666633"/>
                </a:solidFill>
              </a:rPr>
              <a:t>identify </a:t>
            </a:r>
            <a:r>
              <a:rPr lang="en-US" i="1" dirty="0">
                <a:solidFill>
                  <a:srgbClr val="666633"/>
                </a:solidFill>
              </a:rPr>
              <a:t>industries</a:t>
            </a:r>
            <a:r>
              <a:rPr lang="en-US" dirty="0">
                <a:solidFill>
                  <a:srgbClr val="666633"/>
                </a:solidFill>
              </a:rPr>
              <a:t> of interest, </a:t>
            </a:r>
          </a:p>
          <a:p>
            <a:pPr algn="ctr"/>
            <a:r>
              <a:rPr lang="en-US" dirty="0">
                <a:solidFill>
                  <a:srgbClr val="666633"/>
                </a:solidFill>
              </a:rPr>
              <a:t>rather than specific jobs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2A7B57-0632-4CE6-A38F-3A1E04F83D7E}"/>
              </a:ext>
            </a:extLst>
          </p:cNvPr>
          <p:cNvGrpSpPr/>
          <p:nvPr/>
        </p:nvGrpSpPr>
        <p:grpSpPr>
          <a:xfrm>
            <a:off x="2032764" y="598181"/>
            <a:ext cx="1572823" cy="914400"/>
            <a:chOff x="9381715" y="-1048857"/>
            <a:chExt cx="1572823" cy="914400"/>
          </a:xfrm>
        </p:grpSpPr>
        <p:pic>
          <p:nvPicPr>
            <p:cNvPr id="8" name="Graphic 7" descr="Lightbulb and gear">
              <a:extLst>
                <a:ext uri="{FF2B5EF4-FFF2-40B4-BE49-F238E27FC236}">
                  <a16:creationId xmlns:a16="http://schemas.microsoft.com/office/drawing/2014/main" id="{676214B8-F509-444D-873C-0091868A7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40138" y="-1048857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D8BF37-173C-4FD4-A1F6-D0F45B59CC93}"/>
                </a:ext>
              </a:extLst>
            </p:cNvPr>
            <p:cNvSpPr txBox="1"/>
            <p:nvPr/>
          </p:nvSpPr>
          <p:spPr>
            <a:xfrm>
              <a:off x="9381715" y="-972719"/>
              <a:ext cx="942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666633"/>
                  </a:solidFill>
                  <a:latin typeface="Berlin Sans FB Demi" panose="020E0802020502020306" pitchFamily="34" charset="0"/>
                </a:rPr>
                <a:t>Tip</a:t>
              </a:r>
              <a:endParaRPr lang="en-AU" sz="3200" dirty="0">
                <a:solidFill>
                  <a:srgbClr val="666633"/>
                </a:solidFill>
                <a:latin typeface="Berlin Sans FB Demi" panose="020E0802020502020306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332D54A-53AF-4DD3-B631-9437A9F93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294" y="0"/>
            <a:ext cx="646335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D13BD9-D9FF-435C-AEFC-8228AD6054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384"/>
          <a:stretch/>
        </p:blipFill>
        <p:spPr>
          <a:xfrm>
            <a:off x="108936" y="4807497"/>
            <a:ext cx="5420481" cy="1936095"/>
          </a:xfrm>
          <a:prstGeom prst="rect">
            <a:avLst/>
          </a:prstGeom>
        </p:spPr>
      </p:pic>
      <p:pic>
        <p:nvPicPr>
          <p:cNvPr id="6" name="Graphic 5" descr="Arrow Rotate left">
            <a:extLst>
              <a:ext uri="{FF2B5EF4-FFF2-40B4-BE49-F238E27FC236}">
                <a16:creationId xmlns:a16="http://schemas.microsoft.com/office/drawing/2014/main" id="{E298ECA4-2D4A-46B9-A203-236841EF9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2263" y="3898598"/>
            <a:ext cx="1934308" cy="18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8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0A4F38-28B4-4F70-92F9-D56BE14F8A2E}"/>
              </a:ext>
            </a:extLst>
          </p:cNvPr>
          <p:cNvSpPr txBox="1"/>
          <p:nvPr/>
        </p:nvSpPr>
        <p:spPr>
          <a:xfrm>
            <a:off x="9296400" y="2828834"/>
            <a:ext cx="271462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Link jobs to teaching</a:t>
            </a:r>
          </a:p>
          <a:p>
            <a:pPr algn="ctr"/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Find a job that’s 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specific to a topic or skill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to make explicit links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to your subject content.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EE43C-4AA5-4A88-8BE9-01F371A6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22" y="245962"/>
            <a:ext cx="8872964" cy="636607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D0E3AD0-F1CC-4892-9CB6-96BD1544BED6}"/>
              </a:ext>
            </a:extLst>
          </p:cNvPr>
          <p:cNvSpPr/>
          <p:nvPr/>
        </p:nvSpPr>
        <p:spPr>
          <a:xfrm>
            <a:off x="4737304" y="459973"/>
            <a:ext cx="3761773" cy="1118891"/>
          </a:xfrm>
          <a:prstGeom prst="wedgeRoundRectCallout">
            <a:avLst>
              <a:gd name="adj1" fmla="val -88945"/>
              <a:gd name="adj2" fmla="val -4087"/>
              <a:gd name="adj3" fmla="val 16667"/>
            </a:avLst>
          </a:prstGeom>
          <a:solidFill>
            <a:srgbClr val="5A4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Share where you found it, especially if it’s a niche platform</a:t>
            </a:r>
            <a:endParaRPr lang="en-AU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94D542B-DC51-4187-B387-69359AC727F2}"/>
              </a:ext>
            </a:extLst>
          </p:cNvPr>
          <p:cNvSpPr/>
          <p:nvPr/>
        </p:nvSpPr>
        <p:spPr>
          <a:xfrm>
            <a:off x="4737304" y="3832279"/>
            <a:ext cx="2925368" cy="2098929"/>
          </a:xfrm>
          <a:prstGeom prst="wedgeRoundRectCallout">
            <a:avLst>
              <a:gd name="adj1" fmla="val -83403"/>
              <a:gd name="adj2" fmla="val 20352"/>
              <a:gd name="adj3" fmla="val 16667"/>
            </a:avLst>
          </a:prstGeom>
          <a:solidFill>
            <a:srgbClr val="5A4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Jobs with different 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job titles or roles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broaden search terms and increase opportunity awareness.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AE3266-1783-45DF-BBE1-100C50A93FE7}"/>
              </a:ext>
            </a:extLst>
          </p:cNvPr>
          <p:cNvGrpSpPr/>
          <p:nvPr/>
        </p:nvGrpSpPr>
        <p:grpSpPr>
          <a:xfrm>
            <a:off x="9822442" y="1658966"/>
            <a:ext cx="1662539" cy="914400"/>
            <a:chOff x="9990514" y="1665790"/>
            <a:chExt cx="1662539" cy="914400"/>
          </a:xfrm>
        </p:grpSpPr>
        <p:pic>
          <p:nvPicPr>
            <p:cNvPr id="14" name="Graphic 13" descr="Lightbulb and gear">
              <a:extLst>
                <a:ext uri="{FF2B5EF4-FFF2-40B4-BE49-F238E27FC236}">
                  <a16:creationId xmlns:a16="http://schemas.microsoft.com/office/drawing/2014/main" id="{9ECF578F-8DB8-4A23-9DCA-1DB239389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38653" y="166579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DA7786-947F-4DE0-8002-90C5378CA2BF}"/>
                </a:ext>
              </a:extLst>
            </p:cNvPr>
            <p:cNvSpPr txBox="1"/>
            <p:nvPr/>
          </p:nvSpPr>
          <p:spPr>
            <a:xfrm>
              <a:off x="9990514" y="1857352"/>
              <a:ext cx="942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Tip</a:t>
              </a:r>
              <a:endParaRPr lang="en-AU" sz="3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96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0A4F38-28B4-4F70-92F9-D56BE14F8A2E}"/>
              </a:ext>
            </a:extLst>
          </p:cNvPr>
          <p:cNvSpPr txBox="1"/>
          <p:nvPr/>
        </p:nvSpPr>
        <p:spPr>
          <a:xfrm>
            <a:off x="3604263" y="3008295"/>
            <a:ext cx="43916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Promote the </a:t>
            </a:r>
            <a:r>
              <a:rPr lang="en-US" sz="2000" b="1">
                <a:solidFill>
                  <a:schemeClr val="bg1"/>
                </a:solidFill>
              </a:rPr>
              <a:t>Employability Edge Graduate </a:t>
            </a:r>
            <a:r>
              <a:rPr lang="en-US" sz="2000" b="1" dirty="0">
                <a:solidFill>
                  <a:schemeClr val="bg1"/>
                </a:solidFill>
              </a:rPr>
              <a:t>Job Search module </a:t>
            </a:r>
          </a:p>
          <a:p>
            <a:pPr algn="ctr"/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Encourage students to self-help and get more info through JCU Careers and Employability’s online module</a:t>
            </a:r>
          </a:p>
          <a:p>
            <a:pPr algn="ctr"/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https://www.jcucareers.info/edge/module/graduate-job-search/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AE3266-1783-45DF-BBE1-100C50A93FE7}"/>
              </a:ext>
            </a:extLst>
          </p:cNvPr>
          <p:cNvGrpSpPr/>
          <p:nvPr/>
        </p:nvGrpSpPr>
        <p:grpSpPr>
          <a:xfrm>
            <a:off x="4968811" y="1488050"/>
            <a:ext cx="1662539" cy="914400"/>
            <a:chOff x="9990514" y="1665790"/>
            <a:chExt cx="1662539" cy="914400"/>
          </a:xfrm>
        </p:grpSpPr>
        <p:pic>
          <p:nvPicPr>
            <p:cNvPr id="14" name="Graphic 13" descr="Lightbulb and gear">
              <a:extLst>
                <a:ext uri="{FF2B5EF4-FFF2-40B4-BE49-F238E27FC236}">
                  <a16:creationId xmlns:a16="http://schemas.microsoft.com/office/drawing/2014/main" id="{9ECF578F-8DB8-4A23-9DCA-1DB239389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38653" y="166579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DA7786-947F-4DE0-8002-90C5378CA2BF}"/>
                </a:ext>
              </a:extLst>
            </p:cNvPr>
            <p:cNvSpPr txBox="1"/>
            <p:nvPr/>
          </p:nvSpPr>
          <p:spPr>
            <a:xfrm>
              <a:off x="9990514" y="1857352"/>
              <a:ext cx="942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Tip</a:t>
              </a:r>
              <a:endParaRPr lang="en-AU" sz="3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82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5962</TotalTime>
  <Words>309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Nova</vt:lpstr>
      <vt:lpstr>Berlin Sans FB Demi</vt:lpstr>
      <vt:lpstr>Calibri</vt:lpstr>
      <vt:lpstr>Calibri Light</vt:lpstr>
      <vt:lpstr>Office Theme</vt:lpstr>
      <vt:lpstr> Job of the Week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of the Week</dc:title>
  <dc:creator>Harrold, Tara</dc:creator>
  <cp:lastModifiedBy>Harrold, Tara</cp:lastModifiedBy>
  <cp:revision>47</cp:revision>
  <dcterms:created xsi:type="dcterms:W3CDTF">2020-09-04T00:29:36Z</dcterms:created>
  <dcterms:modified xsi:type="dcterms:W3CDTF">2020-09-28T05:35:12Z</dcterms:modified>
</cp:coreProperties>
</file>