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7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8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84B38-D05D-40DC-950F-A0AD12B967E1}" type="datetimeFigureOut">
              <a:rPr lang="en-AU" smtClean="0"/>
              <a:t>23/03/2020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A1623-8B34-48F2-9F15-F5E8E8F69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51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960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922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5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6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3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1435862"/>
            <a:ext cx="10363200" cy="1038112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/>
            </a:lvl1pPr>
          </a:lstStyle>
          <a:p>
            <a:r>
              <a:rPr lang="en-AU" dirty="0" smtClean="0"/>
              <a:t>Click to edit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2473973"/>
            <a:ext cx="10363200" cy="300316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2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E949-DEAA-4DC2-874C-8BF9E550F721}" type="datetime1">
              <a:rPr lang="en-US" altLang="en-US"/>
              <a:pPr>
                <a:defRPr/>
              </a:pPr>
              <a:t>3/23/2020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67432-4D0D-498B-8E06-DDD74DF8B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73040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81135"/>
            <a:ext cx="10972800" cy="4525963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2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96E8D-F30F-4684-8566-9454DA4F07C5}" type="datetime1">
              <a:rPr lang="en-US" altLang="en-US"/>
              <a:pPr>
                <a:defRPr/>
              </a:pPr>
              <a:t>3/23/2020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CF717-E94F-4178-BBFB-878CD0D04B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63810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5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443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8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6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3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62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886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4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0" t="1459" r="24478" b="38451"/>
          <a:stretch>
            <a:fillRect/>
          </a:stretch>
        </p:blipFill>
        <p:spPr bwMode="auto">
          <a:xfrm>
            <a:off x="9894888" y="4713288"/>
            <a:ext cx="2297112" cy="214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388" y="5367338"/>
            <a:ext cx="107315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Box 12"/>
          <p:cNvSpPr txBox="1">
            <a:spLocks noChangeArrowheads="1"/>
          </p:cNvSpPr>
          <p:nvPr userDrawn="1"/>
        </p:nvSpPr>
        <p:spPr bwMode="auto">
          <a:xfrm>
            <a:off x="515938" y="6376988"/>
            <a:ext cx="11223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b="1">
                <a:solidFill>
                  <a:srgbClr val="0070C0"/>
                </a:solidFill>
                <a:cs typeface="Arial" panose="020B0604020202020204" pitchFamily="34" charset="0"/>
              </a:rPr>
              <a:t>jcu.edu.au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4646C2-BB5E-9745-9C68-2E5294FDAF85}"/>
              </a:ext>
            </a:extLst>
          </p:cNvPr>
          <p:cNvCxnSpPr>
            <a:cxnSpLocks/>
          </p:cNvCxnSpPr>
          <p:nvPr userDrawn="1"/>
        </p:nvCxnSpPr>
        <p:spPr>
          <a:xfrm>
            <a:off x="1489075" y="6565900"/>
            <a:ext cx="82804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8F343-C29C-EE4E-969B-E4F68C3196A0}"/>
              </a:ext>
            </a:extLst>
          </p:cNvPr>
          <p:cNvCxnSpPr>
            <a:cxnSpLocks/>
          </p:cNvCxnSpPr>
          <p:nvPr userDrawn="1"/>
        </p:nvCxnSpPr>
        <p:spPr>
          <a:xfrm>
            <a:off x="604838" y="320675"/>
            <a:ext cx="11315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10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your.email@jcu.edu.a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jcu.edu.au/__data/assets/pdf_file/0003/872544/JCU-Email-Etiquette.pdf" TargetMode="Externa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/>
          </p:cNvSpPr>
          <p:nvPr/>
        </p:nvSpPr>
        <p:spPr bwMode="auto">
          <a:xfrm>
            <a:off x="2020215" y="1921524"/>
            <a:ext cx="6072188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400" dirty="0" smtClean="0">
                <a:solidFill>
                  <a:schemeClr val="bg1"/>
                </a:solidFill>
                <a:cs typeface="Arial" panose="020B0604020202020204" pitchFamily="34" charset="0"/>
              </a:rPr>
              <a:t>Lecture Title</a:t>
            </a:r>
          </a:p>
          <a:p>
            <a:pPr eaLnBrk="1" hangingPunct="1"/>
            <a:endParaRPr lang="en-US" altLang="en-US" sz="28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Subject </a:t>
            </a:r>
            <a:r>
              <a:rPr lang="en-US" alt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1676685789"/>
      </p:ext>
    </p:extLst>
  </p:cSld>
  <p:clrMapOvr>
    <a:masterClrMapping/>
  </p:clrMapOvr>
  <p:transition spd="slow" advTm="1772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 bwMode="auto">
          <a:xfrm>
            <a:off x="614363" y="509588"/>
            <a:ext cx="10739437" cy="1181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Me</a:t>
            </a:r>
            <a:endParaRPr lang="en-AU" alt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Content Placeholder 4"/>
          <p:cNvSpPr>
            <a:spLocks noGrp="1"/>
          </p:cNvSpPr>
          <p:nvPr>
            <p:ph sz="half" idx="2"/>
          </p:nvPr>
        </p:nvSpPr>
        <p:spPr bwMode="auto">
          <a:xfrm>
            <a:off x="4614379" y="1530997"/>
            <a:ext cx="5213350" cy="4346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Your Name Here</a:t>
            </a:r>
            <a:endParaRPr lang="en-US" altLang="en-US" b="1" dirty="0">
              <a:solidFill>
                <a:srgbClr val="00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dirty="0" smtClean="0">
                <a:solidFill>
                  <a:srgbClr val="000000"/>
                </a:solidFill>
                <a:hlinkClick r:id="rId3"/>
              </a:rPr>
              <a:t>y</a:t>
            </a:r>
            <a:r>
              <a:rPr lang="en-US" altLang="en-US" b="1" dirty="0" smtClean="0">
                <a:solidFill>
                  <a:srgbClr val="000000"/>
                </a:solidFill>
                <a:hlinkClick r:id="rId3"/>
              </a:rPr>
              <a:t>our.email@jcu.edu.au</a:t>
            </a:r>
            <a:endParaRPr lang="en-US" altLang="en-US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T</a:t>
            </a:r>
            <a:r>
              <a:rPr lang="en-US" altLang="en-US" b="1" dirty="0">
                <a:solidFill>
                  <a:srgbClr val="000000"/>
                </a:solidFill>
              </a:rPr>
              <a:t>: </a:t>
            </a:r>
            <a:r>
              <a:rPr lang="en-US" altLang="en-US" b="1" dirty="0" smtClean="0">
                <a:solidFill>
                  <a:srgbClr val="000000"/>
                </a:solidFill>
              </a:rPr>
              <a:t> Office Phone Number</a:t>
            </a:r>
            <a:endParaRPr lang="en-US" altLang="en-US" b="1" dirty="0">
              <a:solidFill>
                <a:srgbClr val="00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Room: Office Room Number </a:t>
            </a:r>
            <a:endParaRPr lang="en-US" altLang="ja-JP" b="1" dirty="0">
              <a:solidFill>
                <a:srgbClr val="00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b="1" dirty="0">
              <a:solidFill>
                <a:srgbClr val="00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My consult hours are:</a:t>
            </a:r>
            <a:endParaRPr lang="en-AU" altLang="en-US" dirty="0"/>
          </a:p>
        </p:txBody>
      </p:sp>
      <p:pic>
        <p:nvPicPr>
          <p:cNvPr id="1026" name="Picture 2" descr="Man Smiling Behind W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1332772"/>
            <a:ext cx="3236966" cy="485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18257" y="5634224"/>
            <a:ext cx="60055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If you email me please follow correct etiquette:</a:t>
            </a:r>
          </a:p>
          <a:p>
            <a:r>
              <a:rPr lang="en-AU" sz="1600" dirty="0">
                <a:hlinkClick r:id="rId5"/>
              </a:rPr>
              <a:t>https://www.jcu.edu.au/__</a:t>
            </a:r>
            <a:r>
              <a:rPr lang="en-AU" sz="1600" dirty="0" smtClean="0">
                <a:hlinkClick r:id="rId5"/>
              </a:rPr>
              <a:t>data/assets/pdf_file/0003/872544/JCU-Email-Etiquette.pdf</a:t>
            </a:r>
            <a:endParaRPr lang="en-AU" sz="160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2797669"/>
      </p:ext>
    </p:extLst>
  </p:cSld>
  <p:clrMapOvr>
    <a:masterClrMapping/>
  </p:clrMapOvr>
  <p:transition spd="slow" advTm="2937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668203" y="416007"/>
            <a:ext cx="6135688" cy="661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4800" dirty="0">
                <a:latin typeface="Arial" panose="020B0604020202020204" pitchFamily="34" charset="0"/>
              </a:rPr>
              <a:t>Session Overview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3582" y="1499568"/>
            <a:ext cx="4219575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Clr>
                <a:srgbClr val="00B0F0"/>
              </a:buClr>
              <a:buFont typeface="+mj-lt"/>
              <a:buAutoNum type="arabicPeriod"/>
              <a:defRPr/>
            </a:pPr>
            <a:r>
              <a:rPr lang="en-US" sz="4000" dirty="0"/>
              <a:t>Introduction</a:t>
            </a:r>
          </a:p>
          <a:p>
            <a:pPr marL="457200" indent="-457200" eaLnBrk="1" hangingPunct="1">
              <a:buClr>
                <a:srgbClr val="00B0F0"/>
              </a:buClr>
              <a:buFont typeface="+mj-lt"/>
              <a:buAutoNum type="arabicPeriod"/>
              <a:defRPr/>
            </a:pPr>
            <a:r>
              <a:rPr lang="en-US" sz="4000" dirty="0"/>
              <a:t>Topic One</a:t>
            </a:r>
          </a:p>
          <a:p>
            <a:pPr marL="457200" indent="-457200" eaLnBrk="1" hangingPunct="1">
              <a:buClr>
                <a:srgbClr val="00B0F0"/>
              </a:buClr>
              <a:buFont typeface="+mj-lt"/>
              <a:buAutoNum type="arabicPeriod"/>
              <a:defRPr/>
            </a:pPr>
            <a:r>
              <a:rPr lang="en-US" sz="4000" dirty="0"/>
              <a:t>Topic Two</a:t>
            </a:r>
          </a:p>
          <a:p>
            <a:pPr marL="457200" indent="-457200" eaLnBrk="1" hangingPunct="1">
              <a:buClr>
                <a:srgbClr val="00B0F0"/>
              </a:buClr>
              <a:buFont typeface="+mj-lt"/>
              <a:buAutoNum type="arabicPeriod"/>
              <a:defRPr/>
            </a:pPr>
            <a:r>
              <a:rPr lang="en-US" sz="4000" dirty="0"/>
              <a:t>Topic Three</a:t>
            </a:r>
          </a:p>
          <a:p>
            <a:pPr marL="457200" indent="-457200" eaLnBrk="1" hangingPunct="1">
              <a:buClr>
                <a:srgbClr val="00B0F0"/>
              </a:buClr>
              <a:buFont typeface="+mj-lt"/>
              <a:buAutoNum type="arabicPeriod"/>
              <a:defRPr/>
            </a:pPr>
            <a:r>
              <a:rPr lang="en-US" sz="4000" dirty="0"/>
              <a:t>Review</a:t>
            </a:r>
          </a:p>
          <a:p>
            <a:pPr marL="457200" indent="-457200" eaLnBrk="1" hangingPunct="1">
              <a:buClr>
                <a:srgbClr val="00B0F0"/>
              </a:buClr>
              <a:buFont typeface="+mj-lt"/>
              <a:buAutoNum type="arabicPeriod"/>
              <a:defRPr/>
            </a:pPr>
            <a:r>
              <a:rPr lang="en-US" sz="4000" dirty="0"/>
              <a:t>Key Terms</a:t>
            </a:r>
          </a:p>
          <a:p>
            <a:pPr marL="457200" indent="-457200" eaLnBrk="1" hangingPunct="1">
              <a:buClr>
                <a:srgbClr val="00B0F0"/>
              </a:buClr>
              <a:buFont typeface="+mj-lt"/>
              <a:buAutoNum type="arabicPeriod"/>
              <a:defRPr/>
            </a:pPr>
            <a:endParaRPr lang="en-US" dirty="0"/>
          </a:p>
        </p:txBody>
      </p:sp>
      <p:pic>
        <p:nvPicPr>
          <p:cNvPr id="922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891" y="1657353"/>
            <a:ext cx="49307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2126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 bwMode="auto">
          <a:xfrm>
            <a:off x="706949" y="1233165"/>
            <a:ext cx="1073855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B0F0"/>
              </a:buClr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Here you may like to:</a:t>
            </a:r>
          </a:p>
          <a:p>
            <a:pPr lvl="1">
              <a:buClr>
                <a:srgbClr val="00B0F0"/>
              </a:buClr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last lecture content</a:t>
            </a:r>
          </a:p>
          <a:p>
            <a:pPr lvl="1">
              <a:buClr>
                <a:srgbClr val="00B0F0"/>
              </a:buClr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Provide background information pertinent to the lecture</a:t>
            </a:r>
          </a:p>
          <a:p>
            <a:pPr lvl="1">
              <a:buClr>
                <a:srgbClr val="00B0F0"/>
              </a:buClr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Highlight new key terms</a:t>
            </a:r>
          </a:p>
          <a:p>
            <a:pPr lvl="1">
              <a:buClr>
                <a:srgbClr val="00B0F0"/>
              </a:buClr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Engage the audience by activating their background knowledge (Does anyone know what xyz is?)</a:t>
            </a:r>
          </a:p>
          <a:p>
            <a:pPr>
              <a:buClr>
                <a:srgbClr val="00B0F0"/>
              </a:buClr>
            </a:pP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B0F0"/>
              </a:buClr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Tips:</a:t>
            </a:r>
          </a:p>
          <a:p>
            <a:pPr lvl="1">
              <a:buClr>
                <a:srgbClr val="00B0F0"/>
              </a:buClr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Keep font above 22 point</a:t>
            </a:r>
          </a:p>
          <a:p>
            <a:pPr lvl="1">
              <a:buClr>
                <a:srgbClr val="00B0F0"/>
              </a:buClr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Use short statements</a:t>
            </a:r>
          </a:p>
          <a:p>
            <a:pPr lvl="1">
              <a:buClr>
                <a:srgbClr val="00B0F0"/>
              </a:buClr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Avoid paragraphs and long sentences</a:t>
            </a:r>
          </a:p>
          <a:p>
            <a:pPr lvl="1">
              <a:buClr>
                <a:srgbClr val="00B0F0"/>
              </a:buClr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Avoid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colours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such as red, orange, green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652704" y="400509"/>
            <a:ext cx="6135688" cy="661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4800" dirty="0">
                <a:latin typeface="Arial" panose="020B06040202020202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6840639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 bwMode="auto">
          <a:xfrm>
            <a:off x="4179407" y="1448442"/>
            <a:ext cx="7397827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Using a visual element will activate background information </a:t>
            </a:r>
          </a:p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Visual cues activate memory processing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629457" y="445499"/>
            <a:ext cx="6135688" cy="661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4800" dirty="0">
                <a:latin typeface="Arial" panose="020B0604020202020204" pitchFamily="34" charset="0"/>
              </a:rPr>
              <a:t>Topic One</a:t>
            </a:r>
          </a:p>
        </p:txBody>
      </p:sp>
      <p:pic>
        <p:nvPicPr>
          <p:cNvPr id="1126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57" y="1362644"/>
            <a:ext cx="3051390" cy="4611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0664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 bwMode="auto">
          <a:xfrm>
            <a:off x="776690" y="1248666"/>
            <a:ext cx="6554007" cy="5032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your text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629457" y="406753"/>
            <a:ext cx="6135688" cy="661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4800" dirty="0">
                <a:latin typeface="Arial" panose="020B0604020202020204" pitchFamily="34" charset="0"/>
              </a:rPr>
              <a:t>Topic Two</a:t>
            </a:r>
          </a:p>
        </p:txBody>
      </p:sp>
      <p:pic>
        <p:nvPicPr>
          <p:cNvPr id="1229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55" y="1068740"/>
            <a:ext cx="4355168" cy="359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4280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 bwMode="auto">
          <a:xfrm>
            <a:off x="768942" y="1209917"/>
            <a:ext cx="965366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your text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644955" y="368007"/>
            <a:ext cx="6135688" cy="661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4800" dirty="0" smtClean="0">
                <a:latin typeface="Arial" panose="020B0604020202020204" pitchFamily="34" charset="0"/>
              </a:rPr>
              <a:t>Topic Three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8470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 bwMode="auto">
          <a:xfrm>
            <a:off x="4713291" y="1481138"/>
            <a:ext cx="6949184" cy="501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your text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637206" y="399004"/>
            <a:ext cx="6135688" cy="661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4800" dirty="0">
                <a:latin typeface="Arial" panose="020B0604020202020204" pitchFamily="34" charset="0"/>
              </a:rPr>
              <a:t>Topic Four</a:t>
            </a:r>
          </a:p>
        </p:txBody>
      </p:sp>
      <p:pic>
        <p:nvPicPr>
          <p:cNvPr id="1434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66" y="1481138"/>
            <a:ext cx="3660193" cy="421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166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 bwMode="auto">
          <a:xfrm>
            <a:off x="590712" y="1279660"/>
            <a:ext cx="1082379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Here you may like to highlight the key points you have discussed</a:t>
            </a:r>
          </a:p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Guide the students to the key points</a:t>
            </a:r>
          </a:p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Always end with a review based on ‘Session Overview’ slide</a:t>
            </a:r>
          </a:p>
          <a:p>
            <a:pPr>
              <a:buClr>
                <a:srgbClr val="00B050"/>
              </a:buClr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590712" y="406753"/>
            <a:ext cx="6135688" cy="661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4800" dirty="0">
                <a:latin typeface="Arial" panose="020B0604020202020204" pitchFamily="34" charset="0"/>
              </a:rPr>
              <a:t>Session Review</a:t>
            </a:r>
          </a:p>
        </p:txBody>
      </p:sp>
    </p:spTree>
    <p:extLst>
      <p:ext uri="{BB962C8B-B14F-4D97-AF65-F5344CB8AC3E}">
        <p14:creationId xmlns:p14="http://schemas.microsoft.com/office/powerpoint/2010/main" val="40262848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 bwMode="auto">
          <a:xfrm>
            <a:off x="644955" y="1209918"/>
            <a:ext cx="10467330" cy="488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B0F0"/>
              </a:buClr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Here you may wish to list (or define) key terms from the lecture material.</a:t>
            </a:r>
          </a:p>
          <a:p>
            <a:pPr>
              <a:buClr>
                <a:srgbClr val="00B0F0"/>
              </a:buClr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644955" y="437750"/>
            <a:ext cx="6135688" cy="661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4800" dirty="0">
                <a:latin typeface="Arial" panose="020B0604020202020204" pitchFamily="34" charset="0"/>
              </a:rPr>
              <a:t>Key Terminology</a:t>
            </a:r>
          </a:p>
        </p:txBody>
      </p:sp>
    </p:spTree>
    <p:extLst>
      <p:ext uri="{BB962C8B-B14F-4D97-AF65-F5344CB8AC3E}">
        <p14:creationId xmlns:p14="http://schemas.microsoft.com/office/powerpoint/2010/main" val="4708857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 PPoint Template Master 2018 b" id="{BDBFCF3E-61F0-9C47-9A51-DF6DB6CE2E7B}" vid="{9DCCEFDE-1792-4944-BCFD-A5611E524D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D30FAF1199B499FC9EC8B01EADC01" ma:contentTypeVersion="12" ma:contentTypeDescription="Create a new document." ma:contentTypeScope="" ma:versionID="0e3f9f9a97ad28e2dc86c1534afce555">
  <xsd:schema xmlns:xsd="http://www.w3.org/2001/XMLSchema" xmlns:xs="http://www.w3.org/2001/XMLSchema" xmlns:p="http://schemas.microsoft.com/office/2006/metadata/properties" xmlns:ns3="942c05ef-ed70-4287-b8e7-0472a0baa63a" xmlns:ns4="5af9a845-c6e9-4e0e-a264-9d11f6bd8891" targetNamespace="http://schemas.microsoft.com/office/2006/metadata/properties" ma:root="true" ma:fieldsID="11710e266a7f556bf96c5c81a0167c12" ns3:_="" ns4:_="">
    <xsd:import namespace="942c05ef-ed70-4287-b8e7-0472a0baa63a"/>
    <xsd:import namespace="5af9a845-c6e9-4e0e-a264-9d11f6bd88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c05ef-ed70-4287-b8e7-0472a0baa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9a845-c6e9-4e0e-a264-9d11f6bd8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2024D0-4405-4E26-AD56-45E0ED7835A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af9a845-c6e9-4e0e-a264-9d11f6bd8891"/>
    <ds:schemaRef ds:uri="http://purl.org/dc/elements/1.1/"/>
    <ds:schemaRef ds:uri="http://schemas.microsoft.com/office/2006/metadata/properties"/>
    <ds:schemaRef ds:uri="942c05ef-ed70-4287-b8e7-0472a0baa63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DF49F0-5D2A-434A-9392-D952770EAE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7730EF-7E53-4A3B-9D91-10B75C798F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2c05ef-ed70-4287-b8e7-0472a0baa63a"/>
    <ds:schemaRef ds:uri="5af9a845-c6e9-4e0e-a264-9d11f6bd8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198</Words>
  <Application>Microsoft Office PowerPoint</Application>
  <PresentationFormat>Widescreen</PresentationFormat>
  <Paragraphs>46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ＭＳ Ｐゴシック</vt:lpstr>
      <vt:lpstr>游ゴシック</vt:lpstr>
      <vt:lpstr>Arial</vt:lpstr>
      <vt:lpstr>Calibri</vt:lpstr>
      <vt:lpstr>Calibri Light</vt:lpstr>
      <vt:lpstr>Playfair Display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 Me</vt:lpstr>
    </vt:vector>
  </TitlesOfParts>
  <Company>James Cook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Lyle Cleeland</dc:creator>
  <cp:lastModifiedBy>Lyle Cleeland</cp:lastModifiedBy>
  <cp:revision>11</cp:revision>
  <dcterms:created xsi:type="dcterms:W3CDTF">2019-02-25T23:00:44Z</dcterms:created>
  <dcterms:modified xsi:type="dcterms:W3CDTF">2020-03-23T02:05:12Z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0x010100DCAD30FAF1199B499FC9EC8B01EADC01</vt:lpwstr>
  </property>
</Properties>
</file>