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5" r:id="rId4"/>
    <p:sldId id="284" r:id="rId5"/>
    <p:sldId id="260" r:id="rId6"/>
    <p:sldId id="267" r:id="rId7"/>
    <p:sldId id="259" r:id="rId8"/>
    <p:sldId id="263" r:id="rId9"/>
    <p:sldId id="262" r:id="rId10"/>
    <p:sldId id="257" r:id="rId11"/>
    <p:sldId id="275" r:id="rId12"/>
    <p:sldId id="277" r:id="rId13"/>
    <p:sldId id="278" r:id="rId14"/>
    <p:sldId id="283" r:id="rId15"/>
    <p:sldId id="280" r:id="rId16"/>
    <p:sldId id="28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99FF"/>
    <a:srgbClr val="009639"/>
    <a:srgbClr val="F0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6"/>
    <p:restoredTop sz="76534" autoAdjust="0"/>
  </p:normalViewPr>
  <p:slideViewPr>
    <p:cSldViewPr snapToGrid="0" snapToObjects="1">
      <p:cViewPr varScale="1">
        <p:scale>
          <a:sx n="84" d="100"/>
          <a:sy n="84" d="100"/>
        </p:scale>
        <p:origin x="20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7FDB-6EC0-4FD2-82E2-66E0A5C55834}" type="datetimeFigureOut">
              <a:rPr lang="en-AU" smtClean="0"/>
              <a:t>14/07/2021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6BA8-86A9-4EA9-8B16-C5A3AD34E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67533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03043-BF97-4C9A-99F4-75533449CE9B}" type="datetimeFigureOut">
              <a:rPr lang="en-AU" smtClean="0"/>
              <a:t>14/07/2021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BD07-BA50-4E12-84E8-1A94091DC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8778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06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9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44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19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75C58E-35AC-D944-AE15-81D225480CE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3FE4-50E5-4E48-B22E-548BD098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2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07AEE-60E2-7E43-A304-F490370BE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5312182" cy="3843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F2D99-0A04-9242-AB1E-FF89268B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2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0B8E-8217-A24F-B169-2F02A946266B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3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3C16-3122-744A-B8BA-42789E1B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388418"/>
            <a:ext cx="10738805" cy="1302270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95964-BB91-6E44-A211-96CF27C7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4995" y="1796433"/>
            <a:ext cx="10738805" cy="3261090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F38C46-8726-914A-96E5-57E150F454EC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5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D1E26-AAFD-DC4D-9727-ED2AD5752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9799"/>
            <a:ext cx="2628900" cy="4499171"/>
          </a:xfrm>
          <a:prstGeom prst="rect">
            <a:avLst/>
          </a:prstGeom>
        </p:spPr>
        <p:txBody>
          <a:bodyPr vert="eaVert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04AA2-651F-2C42-8394-969AE264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9799"/>
            <a:ext cx="7734300" cy="566716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D65D45-F446-4742-84B6-5FBB07CC139D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Mack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02242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793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114551"/>
            <a:ext cx="10515600" cy="14940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0" b="27386"/>
          <a:stretch/>
        </p:blipFill>
        <p:spPr>
          <a:xfrm>
            <a:off x="0" y="3834063"/>
            <a:ext cx="12192000" cy="3023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07" y="234470"/>
            <a:ext cx="1766179" cy="9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Cai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114551"/>
            <a:ext cx="10515600" cy="14940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986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793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3" b="25701"/>
          <a:stretch/>
        </p:blipFill>
        <p:spPr>
          <a:xfrm>
            <a:off x="0" y="3717758"/>
            <a:ext cx="12192000" cy="3144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07" y="234470"/>
            <a:ext cx="1766179" cy="9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B6BC-D639-F449-A88A-1DFC5F88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01EE0-34F8-494E-BC45-9C050EC0F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0B2B-396F-0249-8F87-90900160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715-AC41-AF40-B8C0-6EBCEFE7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82627"/>
            <a:ext cx="10738805" cy="1108061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08C3-5F10-8943-AFE3-F9FE50DE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5" y="1925903"/>
            <a:ext cx="10738805" cy="42510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3D5C1F-B630-214F-9A2B-4824600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16DF-0EC1-F346-80D4-05F77DFC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1523622"/>
            <a:ext cx="10572244" cy="2852737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F31-AF75-F14B-B569-24216365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95" y="4531541"/>
            <a:ext cx="10732455" cy="1558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7A05C-902F-C442-AF33-2BF26856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2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DEC3-DB74-434A-99CE-E208388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09799"/>
            <a:ext cx="10738805" cy="118088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A9C3-FA74-C049-8D0D-92679EF76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995" y="183054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47BE7-FEA8-C044-AA55-4F1B16D7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4750" y="1830541"/>
            <a:ext cx="5211946" cy="43464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D2B1-0A8C-4444-9139-2E9BC555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0A46-B6AC-CA44-8FED-236329A3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1" y="436970"/>
            <a:ext cx="10756577" cy="12537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79E8D-58C2-B84E-B4A4-FF322533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11" y="16906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D5F59-537F-104A-A0AF-F6DEB1647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811" y="2535420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B79F-1690-964F-945B-6D16F071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EF02C-EDB8-D744-9198-D3E08AC3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420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88B019-B37C-2542-9ABA-83674F139371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725-15E3-8649-B88C-78066B51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24" y="4460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315374-D8C3-5D41-A27C-0BD5FEEC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9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75C58E-35AC-D944-AE15-81D225480CE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0DC8-600A-B347-99F9-628BF10F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1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867-BF7D-5345-91E8-72C585FA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86158-1487-C743-89F6-4F5C47886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212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6B29-1A50-B64D-B308-0BB317B295C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0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B7F6E6-8D18-3D44-AD33-F649A5715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6E071-216B-4E40-898C-278CF7A0AD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335" y="5108377"/>
            <a:ext cx="1300572" cy="14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BBCEC-7291-2B4B-8513-35EE6F3C3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1161" t="1458" r="24478" b="38451"/>
          <a:stretch/>
        </p:blipFill>
        <p:spPr>
          <a:xfrm>
            <a:off x="9894849" y="4713249"/>
            <a:ext cx="2297152" cy="2144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EB821-8C65-D04A-A0CE-ABE984171A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47798" y="5367130"/>
            <a:ext cx="1072108" cy="12142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19C5CC-3137-954E-83D4-4E5FB8C4F059}"/>
              </a:ext>
            </a:extLst>
          </p:cNvPr>
          <p:cNvSpPr txBox="1"/>
          <p:nvPr userDrawn="1"/>
        </p:nvSpPr>
        <p:spPr>
          <a:xfrm>
            <a:off x="516596" y="6377340"/>
            <a:ext cx="112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jcu.edu.au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4646C2-BB5E-9745-9C68-2E5294FDAF85}"/>
              </a:ext>
            </a:extLst>
          </p:cNvPr>
          <p:cNvCxnSpPr>
            <a:cxnSpLocks/>
          </p:cNvCxnSpPr>
          <p:nvPr userDrawn="1"/>
        </p:nvCxnSpPr>
        <p:spPr>
          <a:xfrm>
            <a:off x="1488935" y="6566005"/>
            <a:ext cx="828123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8F343-C29C-EE4E-969B-E4F68C3196A0}"/>
              </a:ext>
            </a:extLst>
          </p:cNvPr>
          <p:cNvCxnSpPr>
            <a:cxnSpLocks/>
          </p:cNvCxnSpPr>
          <p:nvPr userDrawn="1"/>
        </p:nvCxnSpPr>
        <p:spPr>
          <a:xfrm>
            <a:off x="605608" y="320291"/>
            <a:ext cx="113143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9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hyperlink" Target="https://www.jcu.edu.au/staf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mailto:procurement@jcu.edu.au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83" y="1427356"/>
            <a:ext cx="2454455" cy="25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60431" y="886293"/>
            <a:ext cx="3285373" cy="541063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bg1"/>
                </a:solidFill>
                <a:latin typeface="+mn-lt"/>
              </a:rPr>
              <a:t>Procure to Pay</a:t>
            </a:r>
            <a:r>
              <a:rPr lang="en-US" altLang="en-US" sz="4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n-US" sz="4000" i="1" dirty="0" smtClean="0">
                <a:solidFill>
                  <a:schemeClr val="bg1"/>
                </a:solidFill>
                <a:latin typeface="+mn-lt"/>
              </a:rPr>
            </a:br>
            <a:endParaRPr lang="en-US" altLang="en-US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67851" y="1427356"/>
            <a:ext cx="4271496" cy="52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ABB"/>
                </a:solidFill>
                <a:latin typeface="Times" pitchFamily="18" charset="0"/>
                <a:ea typeface="MS PGothic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4400" kern="0" dirty="0" err="1" smtClean="0">
                <a:solidFill>
                  <a:schemeClr val="tx1"/>
                </a:solidFill>
                <a:latin typeface="+mn-lt"/>
              </a:rPr>
              <a:t>CIAnywhere</a:t>
            </a:r>
            <a:endParaRPr lang="en-US" altLang="en-US" sz="44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9" y="153638"/>
            <a:ext cx="11767243" cy="6501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1" y="5223337"/>
            <a:ext cx="2548814" cy="508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3" y="4620520"/>
            <a:ext cx="596572" cy="1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3250662" y="404856"/>
            <a:ext cx="848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CIAnywhere</a:t>
            </a:r>
            <a:r>
              <a:rPr lang="en-US" sz="3200" dirty="0" smtClean="0"/>
              <a:t> – </a:t>
            </a:r>
            <a:r>
              <a:rPr lang="en-US" sz="3200" dirty="0"/>
              <a:t>Staff Homepage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3250662" y="1180731"/>
            <a:ext cx="8346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hlinkClick r:id="rId2"/>
              </a:rPr>
              <a:t>https://</a:t>
            </a:r>
            <a:r>
              <a:rPr lang="en-AU" sz="2000" dirty="0" smtClean="0">
                <a:hlinkClick r:id="rId2"/>
              </a:rPr>
              <a:t>www.jcu.edu.au/staff</a:t>
            </a:r>
            <a:r>
              <a:rPr lang="en-AU" sz="2000" dirty="0" smtClean="0"/>
              <a:t>	Click on ‘My Requisitions’</a:t>
            </a:r>
          </a:p>
          <a:p>
            <a:endParaRPr lang="en-AU" sz="2000" dirty="0"/>
          </a:p>
          <a:p>
            <a:r>
              <a:rPr lang="en-AU" sz="2000" dirty="0" smtClean="0"/>
              <a:t> 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5945C-B6DA-4095-87C4-1BC70A8A7C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1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E7349-EB44-4851-8E94-3A96B3214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0016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894" y="1564255"/>
            <a:ext cx="4358385" cy="278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3250662" cy="6850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3748851" y="5609238"/>
            <a:ext cx="664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Example on Screen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662" y="2537693"/>
            <a:ext cx="8213434" cy="26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486722" y="404856"/>
            <a:ext cx="766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Requisition </a:t>
            </a:r>
            <a:r>
              <a:rPr lang="en-US" sz="3200" dirty="0"/>
              <a:t>– </a:t>
            </a:r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5945C-B6DA-4095-87C4-1BC70A8A7C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1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E7349-EB44-4851-8E94-3A96B3214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0016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486722" y="1180731"/>
            <a:ext cx="94116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SETTINGS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PAGE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Comments</a:t>
            </a:r>
            <a:r>
              <a:rPr lang="en-US" dirty="0"/>
              <a:t> –information appears on the PO </a:t>
            </a:r>
            <a:r>
              <a:rPr lang="en-US" dirty="0" smtClean="0"/>
              <a:t>print (minimal </a:t>
            </a:r>
            <a:r>
              <a:rPr lang="en-US" dirty="0"/>
              <a:t>characters apply) - Quote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Date </a:t>
            </a:r>
            <a:r>
              <a:rPr lang="en-US" b="1" dirty="0"/>
              <a:t>required </a:t>
            </a:r>
            <a:r>
              <a:rPr lang="en-US" dirty="0"/>
              <a:t>– date all </a:t>
            </a:r>
            <a:r>
              <a:rPr lang="en-US" dirty="0" smtClean="0"/>
              <a:t>goods/services </a:t>
            </a:r>
            <a:r>
              <a:rPr lang="en-US" dirty="0"/>
              <a:t>will be delivered/completed.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 Type </a:t>
            </a:r>
            <a:r>
              <a:rPr lang="en-US" dirty="0"/>
              <a:t>– standard (blanket orders to be discussed with Procurement team first)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raise requisition as ‘</a:t>
            </a:r>
            <a:r>
              <a:rPr lang="en-US" b="1" dirty="0"/>
              <a:t>GST Inclusive</a:t>
            </a:r>
            <a:r>
              <a:rPr lang="en-US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End user details </a:t>
            </a:r>
            <a:r>
              <a:rPr lang="en-US" dirty="0"/>
              <a:t>– need full name, phone number and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000" dirty="0">
                <a:solidFill>
                  <a:srgbClr val="FF0000"/>
                </a:solidFill>
              </a:rPr>
              <a:t>REQUESTED ITEMS </a:t>
            </a:r>
            <a:r>
              <a:rPr lang="en-US" sz="2000" dirty="0"/>
              <a:t>– item descriptions should match quote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Supplier</a:t>
            </a:r>
            <a:r>
              <a:rPr lang="en-US" dirty="0"/>
              <a:t> – must be active, check supplier </a:t>
            </a:r>
            <a:r>
              <a:rPr lang="en-US" dirty="0" smtClean="0"/>
              <a:t>details (</a:t>
            </a:r>
            <a:r>
              <a:rPr lang="en-US" b="1" dirty="0" smtClean="0"/>
              <a:t>ONLY search by ABNs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Description</a:t>
            </a:r>
            <a:r>
              <a:rPr lang="en-US" dirty="0"/>
              <a:t> – as to appear in Finance One (40 characters, does not appear on 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Long Description </a:t>
            </a:r>
            <a:r>
              <a:rPr lang="en-US" dirty="0"/>
              <a:t>– appears on PO, include SKU, full descriptions, event/service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Goods/Service</a:t>
            </a:r>
            <a:r>
              <a:rPr lang="en-US" dirty="0" smtClean="0"/>
              <a:t> </a:t>
            </a:r>
            <a:r>
              <a:rPr lang="en-US" dirty="0"/>
              <a:t>– freight is a service and must be a separate requested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Quantity</a:t>
            </a:r>
            <a:r>
              <a:rPr lang="en-US" dirty="0"/>
              <a:t> – quantity must be correct (do not tally up the total goods as 1 with $ value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Value</a:t>
            </a:r>
            <a:r>
              <a:rPr lang="en-US" dirty="0" smtClean="0"/>
              <a:t> – Cost must be the GST inclusive value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Date</a:t>
            </a:r>
            <a:r>
              <a:rPr lang="en-US" dirty="0"/>
              <a:t> – date of expected delivery/Completion of </a:t>
            </a:r>
            <a:r>
              <a:rPr lang="en-US" dirty="0" smtClean="0"/>
              <a:t>Service (can be different each line)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Delivery Point </a:t>
            </a:r>
            <a:r>
              <a:rPr lang="en-US" dirty="0"/>
              <a:t>– cannot split delivery points in the one </a:t>
            </a:r>
            <a:r>
              <a:rPr lang="en-US" dirty="0" smtClean="0"/>
              <a:t>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Assets, Contracts, Restricted Products </a:t>
            </a:r>
            <a:r>
              <a:rPr lang="en-US" dirty="0" smtClean="0"/>
              <a:t>– Discuss with Procurement </a:t>
            </a:r>
            <a:r>
              <a:rPr lang="en-US" dirty="0" smtClean="0"/>
              <a:t>staff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Cost Account </a:t>
            </a:r>
            <a:r>
              <a:rPr lang="en-US" dirty="0"/>
              <a:t>– check ledger (</a:t>
            </a:r>
            <a:r>
              <a:rPr lang="en-US" dirty="0" smtClean="0"/>
              <a:t>2021 </a:t>
            </a:r>
            <a:r>
              <a:rPr lang="en-US" dirty="0"/>
              <a:t>expenditure </a:t>
            </a:r>
            <a:r>
              <a:rPr lang="en-US" dirty="0" err="1"/>
              <a:t>etc</a:t>
            </a:r>
            <a:r>
              <a:rPr lang="en-US" dirty="0"/>
              <a:t>), account number, use code</a:t>
            </a:r>
          </a:p>
          <a:p>
            <a:endParaRPr lang="en-US" sz="1100" dirty="0" smtClean="0"/>
          </a:p>
          <a:p>
            <a:r>
              <a:rPr lang="en-US" dirty="0" smtClean="0"/>
              <a:t>ATTACHMENTS </a:t>
            </a:r>
            <a:r>
              <a:rPr lang="en-US" dirty="0"/>
              <a:t>must be relevant to PO (quotes, screenshots, emails,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23417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1445" y="974402"/>
            <a:ext cx="11577195" cy="2648908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dirty="0" smtClean="0"/>
              <a:t>All orders will be ‘goods receipted’ by AP when Tax invoice is received</a:t>
            </a:r>
          </a:p>
          <a:p>
            <a:pPr lvl="1"/>
            <a:r>
              <a:rPr lang="en-US" sz="2000" dirty="0"/>
              <a:t>Invoices </a:t>
            </a:r>
            <a:r>
              <a:rPr lang="en-US" sz="2000" b="1" dirty="0">
                <a:solidFill>
                  <a:srgbClr val="FF0000"/>
                </a:solidFill>
              </a:rPr>
              <a:t>under $10k </a:t>
            </a:r>
            <a:r>
              <a:rPr lang="en-US" sz="2000" dirty="0" err="1"/>
              <a:t>excl</a:t>
            </a:r>
            <a:r>
              <a:rPr lang="en-US" sz="2000" dirty="0"/>
              <a:t> will be receipted/matched </a:t>
            </a:r>
            <a:r>
              <a:rPr lang="en-US" sz="2000" dirty="0" smtClean="0"/>
              <a:t>automatically (same as current process).</a:t>
            </a:r>
            <a:endParaRPr lang="en-AU" sz="2000" dirty="0"/>
          </a:p>
          <a:p>
            <a:pPr lvl="1"/>
            <a:r>
              <a:rPr lang="en-US" sz="2000" dirty="0" smtClean="0"/>
              <a:t>Invoices </a:t>
            </a:r>
            <a:r>
              <a:rPr lang="en-US" sz="2000" b="1" dirty="0" smtClean="0">
                <a:solidFill>
                  <a:srgbClr val="FF0000"/>
                </a:solidFill>
              </a:rPr>
              <a:t>over $10k </a:t>
            </a:r>
            <a:r>
              <a:rPr lang="en-US" sz="2000" dirty="0" err="1" smtClean="0"/>
              <a:t>excl</a:t>
            </a:r>
            <a:r>
              <a:rPr lang="en-US" sz="2000" dirty="0" smtClean="0"/>
              <a:t> will be systematically pushed to PO owner (</a:t>
            </a:r>
            <a:r>
              <a:rPr lang="en-US" sz="2000" dirty="0" err="1" smtClean="0"/>
              <a:t>Requisitioner</a:t>
            </a:r>
            <a:r>
              <a:rPr lang="en-US" sz="2000" dirty="0" smtClean="0"/>
              <a:t>) to ‘ok’ invoice for payment (replaces manual emails from AP currently).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pPr marL="457200" lvl="1" indent="0">
              <a:buNone/>
            </a:pPr>
            <a:r>
              <a:rPr lang="en-US" dirty="0" smtClean="0"/>
              <a:t>You will simply need to ‘accept &amp; approve’ the goods receipt AP have done in </a:t>
            </a:r>
            <a:r>
              <a:rPr lang="en-US" dirty="0" err="1" smtClean="0"/>
              <a:t>CIAnywhere</a:t>
            </a:r>
            <a:r>
              <a:rPr lang="en-US" dirty="0" smtClean="0"/>
              <a:t> (or from email notification). If you believe the goods receipt/invoice match is incorrect, you can decline </a:t>
            </a:r>
            <a:r>
              <a:rPr lang="en-US" dirty="0" err="1" smtClean="0"/>
              <a:t>etc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Example email on screen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444" y="425330"/>
            <a:ext cx="10515600" cy="549072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tx1"/>
                </a:solidFill>
                <a:latin typeface="+mn-lt"/>
              </a:rPr>
              <a:t>Goods Receipting/Invoice Approval</a:t>
            </a:r>
            <a:endParaRPr lang="en-AU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7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64215"/>
            <a:ext cx="12192000" cy="23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524107" y="404856"/>
            <a:ext cx="766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Purchase Order Amendments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524108" y="1391075"/>
            <a:ext cx="111512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 </a:t>
            </a:r>
            <a:r>
              <a:rPr lang="en-US" sz="2400" dirty="0"/>
              <a:t>a</a:t>
            </a:r>
            <a:r>
              <a:rPr lang="en-US" sz="2400" dirty="0" smtClean="0"/>
              <a:t>mendments will be </a:t>
            </a:r>
            <a:r>
              <a:rPr lang="en-US" sz="2400" dirty="0"/>
              <a:t>done through </a:t>
            </a:r>
            <a:r>
              <a:rPr lang="en-US" sz="2400" dirty="0" err="1" smtClean="0"/>
              <a:t>CIAnywhere</a:t>
            </a:r>
            <a:r>
              <a:rPr lang="en-US" sz="2400" dirty="0" smtClean="0"/>
              <a:t> by the PO owner (</a:t>
            </a:r>
            <a:r>
              <a:rPr lang="en-US" sz="2400" dirty="0" err="1"/>
              <a:t>R</a:t>
            </a:r>
            <a:r>
              <a:rPr lang="en-US" sz="2400" dirty="0" err="1" smtClean="0"/>
              <a:t>equisitioner</a:t>
            </a:r>
            <a:r>
              <a:rPr lang="en-US" sz="2400" dirty="0" smtClean="0"/>
              <a:t>). There will be no further need to raise a </a:t>
            </a:r>
            <a:r>
              <a:rPr lang="en-US" sz="2400" dirty="0" err="1" smtClean="0"/>
              <a:t>ServiceNow</a:t>
            </a:r>
            <a:r>
              <a:rPr lang="en-US" sz="2400" dirty="0" smtClean="0"/>
              <a:t> request (this form will be removed from Service Now).</a:t>
            </a: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Procurement review the </a:t>
            </a:r>
            <a:r>
              <a:rPr lang="en-US" sz="2400" dirty="0" smtClean="0"/>
              <a:t>PO </a:t>
            </a:r>
            <a:r>
              <a:rPr lang="en-US" sz="2400" dirty="0"/>
              <a:t>amendments, and </a:t>
            </a:r>
            <a:r>
              <a:rPr lang="en-US" sz="2400" dirty="0" smtClean="0"/>
              <a:t>system will </a:t>
            </a:r>
            <a:r>
              <a:rPr lang="en-US" sz="2400" dirty="0"/>
              <a:t>workflow </a:t>
            </a:r>
            <a:r>
              <a:rPr lang="en-US" sz="2400" dirty="0" smtClean="0"/>
              <a:t>to appropriate approver </a:t>
            </a:r>
            <a:r>
              <a:rPr lang="en-US" sz="2400" dirty="0"/>
              <a:t>based on the financial delegation </a:t>
            </a:r>
            <a:r>
              <a:rPr lang="en-US" sz="2400" dirty="0" smtClean="0"/>
              <a:t>policy. No need for prior manual approval.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Examples on screen</a:t>
            </a:r>
          </a:p>
        </p:txBody>
      </p:sp>
    </p:spTree>
    <p:extLst>
      <p:ext uri="{BB962C8B-B14F-4D97-AF65-F5344CB8AC3E}">
        <p14:creationId xmlns:p14="http://schemas.microsoft.com/office/powerpoint/2010/main" val="19414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127DAE-9D82-4F4F-A89D-B72DE5F8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996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093205" y="443883"/>
            <a:ext cx="97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Delegation of Duties – NOT Financial Delegation</a:t>
            </a:r>
            <a:endParaRPr lang="en-A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093205" y="1180731"/>
            <a:ext cx="9776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AU" altLang="en-US" sz="2400" dirty="0" smtClean="0"/>
              <a:t>When going on extended leave, you can now delegate access to your orders to another staff member, to cover in your absence.</a:t>
            </a:r>
            <a:endParaRPr lang="en-AU" altLang="en-US" sz="2400" dirty="0"/>
          </a:p>
          <a:p>
            <a:pPr indent="-57150"/>
            <a:endParaRPr lang="en-US" altLang="en-US" sz="2400" dirty="0" smtClean="0"/>
          </a:p>
          <a:p>
            <a:pPr indent="-57150"/>
            <a:r>
              <a:rPr lang="en-US" altLang="en-US" sz="2400" dirty="0" smtClean="0"/>
              <a:t>As you are the PO Owner (</a:t>
            </a:r>
            <a:r>
              <a:rPr lang="en-US" altLang="en-US" sz="2400" dirty="0" err="1" smtClean="0"/>
              <a:t>requisitioner</a:t>
            </a:r>
            <a:r>
              <a:rPr lang="en-US" altLang="en-US" sz="2400" dirty="0" smtClean="0"/>
              <a:t>), no other staff member can submit order amendments, or approve invoices (goods receipts over $10k), on your behalf unless you permit them access.</a:t>
            </a:r>
          </a:p>
          <a:p>
            <a:pPr indent="-57150"/>
            <a:r>
              <a:rPr lang="en-US" altLang="en-US" sz="2400" dirty="0" smtClean="0"/>
              <a:t>We would recommend delegating your access to someone in either a similar role, or discuss with your admin team members (delegates must also have access to </a:t>
            </a:r>
            <a:r>
              <a:rPr lang="en-US" altLang="en-US" sz="2400" dirty="0" err="1" smtClean="0"/>
              <a:t>CIAnywhere</a:t>
            </a:r>
            <a:r>
              <a:rPr lang="en-US" altLang="en-US" sz="2400" dirty="0" smtClean="0"/>
              <a:t>).</a:t>
            </a:r>
            <a:endParaRPr lang="en-US" altLang="en-US" sz="2400" dirty="0"/>
          </a:p>
          <a:p>
            <a:pPr indent="-57150"/>
            <a:endParaRPr lang="en-US" altLang="en-US" sz="2400" dirty="0" smtClean="0"/>
          </a:p>
          <a:p>
            <a:pPr indent="-57150"/>
            <a:r>
              <a:rPr lang="en-US" altLang="en-US" sz="2400" dirty="0" smtClean="0"/>
              <a:t>Delegation requested through Service Now</a:t>
            </a:r>
          </a:p>
          <a:p>
            <a:pPr indent="-57150"/>
            <a:endParaRPr lang="en-US" altLang="en-US" sz="2400" b="1" dirty="0" smtClean="0">
              <a:solidFill>
                <a:srgbClr val="FF0000"/>
              </a:solidFill>
            </a:endParaRPr>
          </a:p>
          <a:p>
            <a:pPr indent="-57150"/>
            <a:r>
              <a:rPr lang="en-US" altLang="en-US" sz="2400" b="1" dirty="0" smtClean="0">
                <a:solidFill>
                  <a:srgbClr val="FF0000"/>
                </a:solidFill>
              </a:rPr>
              <a:t>Example on screen</a:t>
            </a:r>
            <a:endParaRPr lang="en-AU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73084"/>
            <a:ext cx="12192000" cy="1984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347" y="728040"/>
            <a:ext cx="5137991" cy="3591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696908" y="1917020"/>
            <a:ext cx="444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 or Comments?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3443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1444" y="1248938"/>
            <a:ext cx="10953943" cy="2359677"/>
          </a:xfrm>
        </p:spPr>
        <p:txBody>
          <a:bodyPr numCol="2"/>
          <a:lstStyle/>
          <a:p>
            <a:pPr marL="457200" lvl="1" indent="0">
              <a:buNone/>
            </a:pPr>
            <a:r>
              <a:rPr lang="en-AU" b="1" dirty="0"/>
              <a:t>Consist of </a:t>
            </a:r>
            <a:r>
              <a:rPr lang="en-AU" b="1" dirty="0" smtClean="0"/>
              <a:t>4 </a:t>
            </a:r>
            <a:r>
              <a:rPr lang="en-AU" b="1" dirty="0"/>
              <a:t>teams:</a:t>
            </a:r>
            <a:endParaRPr lang="en-AU" dirty="0"/>
          </a:p>
          <a:p>
            <a:pPr marL="742950" lvl="1" indent="-285750"/>
            <a:r>
              <a:rPr lang="en-AU" sz="2000" dirty="0" smtClean="0"/>
              <a:t>Procurement</a:t>
            </a:r>
            <a:endParaRPr lang="en-AU" sz="2000" dirty="0"/>
          </a:p>
          <a:p>
            <a:pPr marL="742950" lvl="1" indent="-285750"/>
            <a:r>
              <a:rPr lang="en-US" sz="2000" dirty="0"/>
              <a:t>Accounts Payable</a:t>
            </a:r>
          </a:p>
          <a:p>
            <a:pPr marL="742950" lvl="1" indent="-285750"/>
            <a:r>
              <a:rPr lang="en-US" sz="2000" dirty="0"/>
              <a:t>Corporate Card &amp; </a:t>
            </a:r>
            <a:r>
              <a:rPr lang="en-US" sz="2000" dirty="0" smtClean="0"/>
              <a:t>Expense</a:t>
            </a:r>
          </a:p>
          <a:p>
            <a:pPr marL="742950" lvl="1" indent="-285750"/>
            <a:r>
              <a:rPr lang="en-US" sz="2000" dirty="0" smtClean="0"/>
              <a:t>Travel</a:t>
            </a:r>
            <a:endParaRPr lang="en-AU" sz="2000" dirty="0"/>
          </a:p>
          <a:p>
            <a:pPr marL="285750" indent="-285750"/>
            <a:endParaRPr lang="en-US" sz="2400" dirty="0" smtClean="0"/>
          </a:p>
          <a:p>
            <a:pPr marL="285750" indent="-285750"/>
            <a:endParaRPr lang="en-US" sz="2400" dirty="0" smtClean="0"/>
          </a:p>
          <a:p>
            <a:pPr marL="285750" indent="-285750"/>
            <a:endParaRPr lang="en-US" sz="2400" dirty="0"/>
          </a:p>
          <a:p>
            <a:pPr marL="457200" lvl="1" indent="0">
              <a:buNone/>
            </a:pPr>
            <a:r>
              <a:rPr lang="en-US" b="1" dirty="0" smtClean="0"/>
              <a:t>Supported </a:t>
            </a:r>
            <a:r>
              <a:rPr lang="en-US" b="1" dirty="0"/>
              <a:t>by:</a:t>
            </a:r>
          </a:p>
          <a:p>
            <a:pPr marL="742950" lvl="1" indent="-285750"/>
            <a:r>
              <a:rPr lang="en-AU" sz="2000" dirty="0" smtClean="0"/>
              <a:t>Strategic </a:t>
            </a:r>
            <a:r>
              <a:rPr lang="en-AU" sz="2000" dirty="0"/>
              <a:t>Procurement Group (SPG), including category management</a:t>
            </a:r>
          </a:p>
          <a:p>
            <a:pPr marL="742950" lvl="1" indent="-285750"/>
            <a:r>
              <a:rPr lang="en-US" sz="2000" dirty="0"/>
              <a:t>JCU Stores</a:t>
            </a:r>
          </a:p>
          <a:p>
            <a:pPr marL="742950" lvl="1" indent="-285750"/>
            <a:r>
              <a:rPr lang="en-US" sz="2000" dirty="0"/>
              <a:t>Corporate Procurement Plan, and </a:t>
            </a:r>
            <a:r>
              <a:rPr lang="en-AU" sz="2000" dirty="0"/>
              <a:t>Queensland Government Procurement Policy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7" y="699866"/>
            <a:ext cx="10515600" cy="549072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tx1"/>
                </a:solidFill>
                <a:latin typeface="+mn-lt"/>
              </a:rPr>
              <a:t>About Procure to Pay Group (P2P</a:t>
            </a:r>
            <a:r>
              <a:rPr lang="en-AU" sz="32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AU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2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127DAE-9D82-4F4F-A89D-B72DE5F8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996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093205" y="443883"/>
            <a:ext cx="97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Purpose and Scope</a:t>
            </a:r>
            <a:endParaRPr lang="en-A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093205" y="1180731"/>
            <a:ext cx="97762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AU" altLang="en-US" sz="2400" b="1" dirty="0"/>
              <a:t>The JCU Procurement Procedures FMPM 711:  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altLang="en-US" sz="2200" dirty="0" smtClean="0"/>
              <a:t>Set </a:t>
            </a:r>
            <a:r>
              <a:rPr lang="en-AU" altLang="en-US" sz="2200" dirty="0"/>
              <a:t>the </a:t>
            </a:r>
            <a:r>
              <a:rPr lang="en-AU" altLang="en-US" sz="2200" dirty="0" smtClean="0"/>
              <a:t>minimum standards </a:t>
            </a:r>
            <a:r>
              <a:rPr lang="en-AU" altLang="en-US" sz="2200" dirty="0"/>
              <a:t>required when conducting any procurement activity on behalf of JCU;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altLang="en-US" sz="2200" dirty="0"/>
              <a:t>Align with and support;</a:t>
            </a:r>
          </a:p>
          <a:p>
            <a:pPr marL="1241425" lvl="5" indent="-342900">
              <a:buSzPct val="50000"/>
              <a:buFont typeface="Arial" panose="020B0604020202020204" pitchFamily="34" charset="0"/>
              <a:buChar char="•"/>
            </a:pPr>
            <a:r>
              <a:rPr lang="en-AU" altLang="en-US" sz="2200" dirty="0"/>
              <a:t>JCU’s Procurement Policy FMPM 710; and</a:t>
            </a:r>
          </a:p>
          <a:p>
            <a:pPr marL="1241425" lvl="5" indent="-342900">
              <a:buSzPct val="50000"/>
              <a:buFont typeface="Arial" panose="020B0604020202020204" pitchFamily="34" charset="0"/>
              <a:buChar char="•"/>
            </a:pPr>
            <a:r>
              <a:rPr lang="en-AU" altLang="en-US" sz="2200" dirty="0"/>
              <a:t>Queensland Procurement Policy </a:t>
            </a:r>
            <a:r>
              <a:rPr lang="en-AU" altLang="en-US" sz="2200" dirty="0" smtClean="0"/>
              <a:t>2021</a:t>
            </a:r>
            <a:endParaRPr lang="en-AU" altLang="en-US" sz="2200" dirty="0"/>
          </a:p>
          <a:p>
            <a:pPr marL="1168400" lvl="5" indent="-269875">
              <a:buSzPct val="50000"/>
              <a:buFont typeface="Wingdings" pitchFamily="2" charset="2"/>
              <a:buChar char="Ø"/>
            </a:pPr>
            <a:endParaRPr lang="en-AU" altLang="en-US" sz="2400" dirty="0"/>
          </a:p>
          <a:p>
            <a:pPr marL="0" lvl="1"/>
            <a:r>
              <a:rPr lang="en-AU" sz="2400" b="1" dirty="0"/>
              <a:t>These business rules apply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altLang="en-US" sz="2200" dirty="0" smtClean="0"/>
              <a:t>All expenditure by JCU, regardless of funding source, unless specifically excluded by the policy (includes all staff, students, contractors </a:t>
            </a:r>
            <a:r>
              <a:rPr lang="en-AU" altLang="en-US" sz="2200" dirty="0" err="1" smtClean="0"/>
              <a:t>etc</a:t>
            </a:r>
            <a:r>
              <a:rPr lang="en-AU" altLang="en-US" sz="2200" dirty="0" smtClean="0"/>
              <a:t>)</a:t>
            </a:r>
            <a:endParaRPr lang="en-AU" alt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33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001600" y="443883"/>
            <a:ext cx="9818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Determining the Appropriate Procurement Approach </a:t>
            </a:r>
            <a:endParaRPr lang="en-A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001601" y="1137999"/>
            <a:ext cx="920537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2400" b="1" kern="0" dirty="0">
                <a:ea typeface="ＭＳ Ｐゴシック" panose="020B0600070205080204" pitchFamily="34" charset="-128"/>
              </a:rPr>
              <a:t>Monetary Caps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kern="0" dirty="0">
                <a:ea typeface="ＭＳ Ｐゴシック" panose="020B0600070205080204" pitchFamily="34" charset="-128"/>
              </a:rPr>
              <a:t>Procurement monetary caps are provided to ensure that a fair, equitable and transparent </a:t>
            </a:r>
            <a:r>
              <a:rPr lang="en-AU" altLang="en-US" sz="2000" kern="0" dirty="0" smtClean="0">
                <a:ea typeface="ＭＳ Ｐゴシック" panose="020B0600070205080204" pitchFamily="34" charset="-128"/>
              </a:rPr>
              <a:t>competitive </a:t>
            </a:r>
            <a:r>
              <a:rPr lang="en-AU" altLang="en-US" sz="2000" kern="0" dirty="0">
                <a:ea typeface="ＭＳ Ｐゴシック" panose="020B0600070205080204" pitchFamily="34" charset="-128"/>
              </a:rPr>
              <a:t>market engagement process is maintained. For simplicity, the monetary caps have been defined within four value ranges as follows (GST EXCLUSIVE):</a:t>
            </a:r>
          </a:p>
          <a:p>
            <a:pPr marL="268288" indent="0">
              <a:buFont typeface="Arial" panose="020B0604020202020204" pitchFamily="34" charset="0"/>
              <a:buNone/>
            </a:pPr>
            <a:endParaRPr lang="en-AU" altLang="en-US" sz="2100" b="1" kern="0" dirty="0">
              <a:solidFill>
                <a:schemeClr val="accent4"/>
              </a:solidFill>
              <a:ea typeface="ＭＳ Ｐゴシック" panose="020B0600070205080204" pitchFamily="34" charset="-128"/>
            </a:endParaRPr>
          </a:p>
          <a:p>
            <a:pPr marL="268288" indent="0">
              <a:buFont typeface="Arial" panose="020B0604020202020204" pitchFamily="34" charset="0"/>
              <a:buNone/>
            </a:pPr>
            <a:r>
              <a:rPr lang="en-AU" altLang="en-US" sz="2000" b="1" kern="0" dirty="0">
                <a:ea typeface="ＭＳ Ｐゴシック" panose="020B0600070205080204" pitchFamily="34" charset="-128"/>
              </a:rPr>
              <a:t>&gt;$0 - &lt;$10,000 </a:t>
            </a:r>
            <a:r>
              <a:rPr lang="en-AU" altLang="en-US" sz="2000" b="1" kern="0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- In-formal quotes </a:t>
            </a:r>
            <a:r>
              <a:rPr lang="en-AU" altLang="en-US" kern="0" dirty="0">
                <a:ea typeface="ＭＳ Ｐゴシック" panose="020B0600070205080204" pitchFamily="34" charset="-128"/>
              </a:rPr>
              <a:t>(can include emails, screenshots, written quotes)</a:t>
            </a:r>
          </a:p>
          <a:p>
            <a:pPr marL="268288" indent="0">
              <a:buFont typeface="Arial" panose="020B0604020202020204" pitchFamily="34" charset="0"/>
              <a:buNone/>
            </a:pPr>
            <a:r>
              <a:rPr lang="en-AU" altLang="en-US" sz="2000" b="1" kern="0" dirty="0">
                <a:ea typeface="ＭＳ Ｐゴシック" panose="020B0600070205080204" pitchFamily="34" charset="-128"/>
              </a:rPr>
              <a:t>&gt;$10,000 - &lt;$50,000 </a:t>
            </a:r>
            <a:r>
              <a:rPr lang="en-AU" altLang="en-US" sz="2000" b="1" kern="0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- 2 Written quotes required</a:t>
            </a:r>
          </a:p>
          <a:p>
            <a:pPr marL="268288" indent="0">
              <a:buFont typeface="Arial" panose="020B0604020202020204" pitchFamily="34" charset="0"/>
              <a:buNone/>
            </a:pPr>
            <a:r>
              <a:rPr lang="en-AU" altLang="en-US" sz="2000" b="1" kern="0" dirty="0">
                <a:ea typeface="ＭＳ Ｐゴシック" panose="020B0600070205080204" pitchFamily="34" charset="-128"/>
              </a:rPr>
              <a:t>&gt;$50,000 - &lt;$200,000 </a:t>
            </a:r>
            <a:r>
              <a:rPr lang="en-AU" altLang="en-US" sz="2000" b="1" kern="0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- 3 Written quotes required</a:t>
            </a:r>
          </a:p>
          <a:p>
            <a:pPr marL="268288" indent="0">
              <a:buFont typeface="Arial" panose="020B0604020202020204" pitchFamily="34" charset="0"/>
              <a:buNone/>
            </a:pPr>
            <a:r>
              <a:rPr lang="en-AU" altLang="en-US" sz="2000" b="1" kern="0" dirty="0">
                <a:ea typeface="ＭＳ Ｐゴシック" panose="020B0600070205080204" pitchFamily="34" charset="-128"/>
              </a:rPr>
              <a:t>&gt;$200,000 </a:t>
            </a:r>
            <a:r>
              <a:rPr lang="en-AU" altLang="en-US" sz="2000" b="1" kern="0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- Request for tender through </a:t>
            </a:r>
            <a:r>
              <a:rPr lang="en-AU" altLang="en-US" sz="2000" b="1" kern="0" dirty="0" smtClean="0">
                <a:solidFill>
                  <a:srgbClr val="FF3300"/>
                </a:solidFill>
                <a:ea typeface="ＭＳ Ｐゴシック" panose="020B0600070205080204" pitchFamily="34" charset="-128"/>
              </a:rPr>
              <a:t>Strategic Procurement Group</a:t>
            </a:r>
            <a:endParaRPr lang="en-AU" altLang="en-US" sz="2000" b="1" kern="0" dirty="0">
              <a:solidFill>
                <a:srgbClr val="FF3300"/>
              </a:solidFill>
              <a:ea typeface="ＭＳ Ｐゴシック" panose="020B0600070205080204" pitchFamily="34" charset="-128"/>
            </a:endParaRPr>
          </a:p>
          <a:p>
            <a:endParaRPr lang="en-AU" altLang="en-US" b="1" kern="0" dirty="0">
              <a:ea typeface="ＭＳ Ｐゴシック" panose="020B0600070205080204" pitchFamily="34" charset="-128"/>
            </a:endParaRPr>
          </a:p>
          <a:p>
            <a:r>
              <a:rPr lang="en-AU" altLang="en-US" sz="2000" b="1" kern="0" dirty="0" smtClean="0">
                <a:ea typeface="ＭＳ Ｐゴシック" panose="020B0600070205080204" pitchFamily="34" charset="-128"/>
              </a:rPr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kern="0" dirty="0" smtClean="0">
                <a:ea typeface="ＭＳ Ｐゴシック" panose="020B0600070205080204" pitchFamily="34" charset="-128"/>
              </a:rPr>
              <a:t>All </a:t>
            </a:r>
            <a:r>
              <a:rPr lang="en-AU" altLang="en-US" sz="2000" b="1" kern="0" dirty="0">
                <a:solidFill>
                  <a:srgbClr val="F42914"/>
                </a:solidFill>
                <a:ea typeface="ＭＳ Ｐゴシック" panose="020B0600070205080204" pitchFamily="34" charset="-128"/>
              </a:rPr>
              <a:t>Consultants</a:t>
            </a:r>
            <a:r>
              <a:rPr lang="en-AU" altLang="en-US" sz="2000" kern="0" dirty="0">
                <a:ea typeface="ＭＳ Ｐゴシック" panose="020B0600070205080204" pitchFamily="34" charset="-128"/>
              </a:rPr>
              <a:t> must be engaged through the P2P Group irrespective of </a:t>
            </a:r>
            <a:r>
              <a:rPr lang="en-AU" altLang="en-US" sz="2000" kern="0" dirty="0" smtClean="0">
                <a:ea typeface="ＭＳ Ｐゴシック" panose="020B0600070205080204" pitchFamily="34" charset="-128"/>
              </a:rPr>
              <a:t>value;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kern="0" dirty="0" smtClean="0">
                <a:ea typeface="ＭＳ Ｐゴシック" panose="020B0600070205080204" pitchFamily="34" charset="-128"/>
              </a:rPr>
              <a:t>Treatment </a:t>
            </a:r>
            <a:r>
              <a:rPr lang="en-AU" altLang="en-US" sz="2000" kern="0" dirty="0">
                <a:ea typeface="ＭＳ Ｐゴシック" panose="020B0600070205080204" pitchFamily="34" charset="-128"/>
              </a:rPr>
              <a:t>of risk should </a:t>
            </a:r>
            <a:r>
              <a:rPr lang="en-AU" altLang="en-US" sz="2000" kern="0" dirty="0" smtClean="0">
                <a:ea typeface="ＭＳ Ｐゴシック" panose="020B0600070205080204" pitchFamily="34" charset="-128"/>
              </a:rPr>
              <a:t>also determine </a:t>
            </a:r>
            <a:r>
              <a:rPr lang="en-AU" altLang="en-US" sz="2000" kern="0" dirty="0">
                <a:ea typeface="ＭＳ Ｐゴシック" panose="020B0600070205080204" pitchFamily="34" charset="-128"/>
              </a:rPr>
              <a:t>the most appropriate procurement </a:t>
            </a:r>
            <a:r>
              <a:rPr lang="en-AU" altLang="en-US" sz="2000" kern="0" dirty="0" smtClean="0">
                <a:ea typeface="ＭＳ Ｐゴシック" panose="020B0600070205080204" pitchFamily="34" charset="-128"/>
              </a:rPr>
              <a:t>method (high risk service order may require a contract).</a:t>
            </a:r>
            <a:endParaRPr lang="en-AU" altLang="en-US" sz="2000" kern="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D3E5E-321D-4045-8A7D-47B1F542BCC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"/>
            <a:ext cx="2001600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595" y="1182029"/>
            <a:ext cx="10942792" cy="2426586"/>
          </a:xfrm>
        </p:spPr>
        <p:txBody>
          <a:bodyPr/>
          <a:lstStyle/>
          <a:p>
            <a:r>
              <a:rPr lang="en-US" sz="2200" dirty="0"/>
              <a:t>Where a legally binding contract exists between JCU and a Supplier/s, it is the responsibility of the purchaser to ensure the contracted </a:t>
            </a:r>
            <a:r>
              <a:rPr lang="en-US" sz="2200" dirty="0" smtClean="0"/>
              <a:t>supplier </a:t>
            </a:r>
            <a:r>
              <a:rPr lang="en-US" sz="2200" dirty="0"/>
              <a:t>is </a:t>
            </a:r>
            <a:r>
              <a:rPr lang="en-US" sz="2200" dirty="0" err="1"/>
              <a:t>utilised</a:t>
            </a:r>
            <a:r>
              <a:rPr lang="en-US" sz="2200" dirty="0"/>
              <a:t>. </a:t>
            </a:r>
            <a:r>
              <a:rPr lang="en-US" sz="2200" dirty="0" smtClean="0"/>
              <a:t>Purchases </a:t>
            </a:r>
            <a:r>
              <a:rPr lang="en-US" sz="2200" dirty="0"/>
              <a:t>conducted outside of established corporate contracts may be deemed to be a </a:t>
            </a:r>
            <a:r>
              <a:rPr lang="en-US" sz="2200" dirty="0" smtClean="0"/>
              <a:t>breach </a:t>
            </a:r>
            <a:r>
              <a:rPr lang="en-US" sz="2200" dirty="0"/>
              <a:t>of contract and for which JCU may be liable. </a:t>
            </a:r>
          </a:p>
          <a:p>
            <a:r>
              <a:rPr lang="en-US" sz="2200" dirty="0"/>
              <a:t>For example, </a:t>
            </a:r>
            <a:r>
              <a:rPr lang="en-US" sz="2200" dirty="0" smtClean="0"/>
              <a:t>all travel </a:t>
            </a:r>
            <a:r>
              <a:rPr lang="en-US" sz="2200" dirty="0"/>
              <a:t>arrangements for JCU travel must be arranged through the JCU travel providers and the CONCUR </a:t>
            </a:r>
            <a:r>
              <a:rPr lang="en-US" sz="2200" dirty="0" smtClean="0"/>
              <a:t>system.</a:t>
            </a:r>
            <a:endParaRPr lang="en-US" sz="2200" dirty="0"/>
          </a:p>
          <a:p>
            <a:r>
              <a:rPr lang="en-US" sz="2200" dirty="0" smtClean="0"/>
              <a:t>Note</a:t>
            </a:r>
            <a:r>
              <a:rPr lang="en-US" sz="2200" dirty="0"/>
              <a:t>: If unsure contact the P2P Group for advice.</a:t>
            </a:r>
          </a:p>
          <a:p>
            <a:endParaRPr lang="en-A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412595" y="404856"/>
            <a:ext cx="798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Purchase Requisition </a:t>
            </a:r>
            <a:r>
              <a:rPr lang="en-AU" sz="3200" dirty="0" smtClean="0"/>
              <a:t>&amp; Contracts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13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001601" y="404856"/>
            <a:ext cx="914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Procurement of Consultants &amp; Professional </a:t>
            </a:r>
            <a:r>
              <a:rPr lang="en-AU" sz="3200" dirty="0" smtClean="0"/>
              <a:t>Services</a:t>
            </a:r>
            <a:endParaRPr lang="en-A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161308" y="1180731"/>
            <a:ext cx="98287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rules </a:t>
            </a:r>
            <a:r>
              <a:rPr lang="en-US" sz="2400" dirty="0"/>
              <a:t>for the Engagement of Consultants &amp; Professional Service </a:t>
            </a:r>
            <a:r>
              <a:rPr lang="en-US" sz="2400" dirty="0" smtClean="0"/>
              <a:t>Contractors outlined by the ATO, Fair Work Legislation, and other legal bodies.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P2P Group must be </a:t>
            </a:r>
            <a:r>
              <a:rPr lang="en-US" sz="2000" dirty="0" err="1"/>
              <a:t>utilised</a:t>
            </a:r>
            <a:r>
              <a:rPr lang="en-US" sz="2000" dirty="0"/>
              <a:t> for all engagements </a:t>
            </a:r>
            <a:r>
              <a:rPr lang="en-US" sz="2000" dirty="0" smtClean="0"/>
              <a:t>of Consultants. </a:t>
            </a:r>
            <a:r>
              <a:rPr lang="en-US" sz="2000" dirty="0"/>
              <a:t>(Refer FMPM 711 for the definition </a:t>
            </a:r>
            <a:r>
              <a:rPr lang="en-US" sz="2000" dirty="0" smtClean="0"/>
              <a:t>of Consultants).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Consultant </a:t>
            </a:r>
            <a:r>
              <a:rPr lang="en-US" sz="2000" dirty="0">
                <a:solidFill>
                  <a:srgbClr val="FF0000"/>
                </a:solidFill>
              </a:rPr>
              <a:t>must not </a:t>
            </a:r>
            <a:r>
              <a:rPr lang="en-US" sz="2000" dirty="0"/>
              <a:t>commence providing services to JCU without execution of specific contract documents or purchase order by the P2P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very important that this requirement is observed, as it enables JCU to properly manage its commercial and legal risk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implication of incorrectly defining a </a:t>
            </a:r>
            <a:r>
              <a:rPr lang="en-US" sz="2000" dirty="0" smtClean="0"/>
              <a:t>contractor/consultant </a:t>
            </a:r>
            <a:r>
              <a:rPr lang="en-US" sz="2000" dirty="0"/>
              <a:t>relationship is that the ATO and Office of State Revenue may impose penalties, interest and administration charges on unpaid superannuation and payroll </a:t>
            </a:r>
            <a:r>
              <a:rPr lang="en-US" sz="2000" dirty="0" smtClean="0"/>
              <a:t>tax (including personal fines up to $54,000).</a:t>
            </a:r>
          </a:p>
          <a:p>
            <a:pPr lvl="2"/>
            <a:endParaRPr lang="en-US" sz="22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all engagements less than $10,000 P2P will determine if </a:t>
            </a:r>
            <a:r>
              <a:rPr lang="en-US" sz="2400" dirty="0" smtClean="0"/>
              <a:t>a</a:t>
            </a:r>
          </a:p>
          <a:p>
            <a:r>
              <a:rPr lang="en-US" sz="2400" dirty="0" smtClean="0"/>
              <a:t>Contract </a:t>
            </a:r>
            <a:r>
              <a:rPr lang="en-US" sz="2400" dirty="0"/>
              <a:t>is to be established or </a:t>
            </a:r>
            <a:r>
              <a:rPr lang="en-US" sz="2400" dirty="0" smtClean="0"/>
              <a:t>if a </a:t>
            </a:r>
            <a:r>
              <a:rPr lang="en-US" sz="2400" dirty="0"/>
              <a:t>Purchase Order will suffice.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5945C-B6DA-4095-87C4-1BC70A8A7C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001600" y="404856"/>
            <a:ext cx="798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Purchase Requisition Approvals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161309" y="1180732"/>
            <a:ext cx="8454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 expenditure to be incurred on behalf of JCU, whether for capital or operational expenditure, </a:t>
            </a:r>
            <a:r>
              <a:rPr lang="en-US" sz="2200" dirty="0">
                <a:solidFill>
                  <a:srgbClr val="FF0000"/>
                </a:solidFill>
              </a:rPr>
              <a:t>must be approved PRIOR </a:t>
            </a:r>
            <a:r>
              <a:rPr lang="en-US" sz="2200" dirty="0"/>
              <a:t>to any commitment being made with a supplier.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Expenditure must be approved by a staff member with the relevant financial delegation authority, refer to the </a:t>
            </a:r>
            <a:r>
              <a:rPr lang="en-US" sz="2200" dirty="0">
                <a:solidFill>
                  <a:srgbClr val="FF0000"/>
                </a:solidFill>
              </a:rPr>
              <a:t>Financial Delegations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Purchase Requisition must include the total of the intended </a:t>
            </a:r>
            <a:r>
              <a:rPr lang="en-US" sz="2200" dirty="0" smtClean="0"/>
              <a:t>commitment to </a:t>
            </a:r>
            <a:r>
              <a:rPr lang="en-US" sz="2200" dirty="0"/>
              <a:t>the supplier (including multiple years of a contract</a:t>
            </a:r>
            <a:r>
              <a:rPr lang="en-US" sz="2200" dirty="0" smtClean="0"/>
              <a:t>), </a:t>
            </a:r>
            <a:r>
              <a:rPr lang="en-US" sz="2200" dirty="0"/>
              <a:t>and </a:t>
            </a:r>
            <a:r>
              <a:rPr lang="en-US" sz="2200" dirty="0" smtClean="0"/>
              <a:t>must NOT </a:t>
            </a:r>
            <a:r>
              <a:rPr lang="en-US" sz="2200" dirty="0"/>
              <a:t>be split across a number of </a:t>
            </a:r>
            <a:r>
              <a:rPr lang="en-US" sz="2200" dirty="0" smtClean="0"/>
              <a:t>Requisitions </a:t>
            </a:r>
            <a:r>
              <a:rPr lang="en-US" sz="2200" dirty="0"/>
              <a:t>for the purpose of bypassing appropriate financial delegation approval levels.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5945C-B6DA-4095-87C4-1BC70A8A7C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6BC2C-E3C6-41F2-B341-FDF54AFF696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E184E-2006-42BA-9994-B8E08A9CE03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16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B12FB-6CC7-4B10-A667-39D07DDEEAAD}"/>
              </a:ext>
            </a:extLst>
          </p:cNvPr>
          <p:cNvSpPr txBox="1"/>
          <p:nvPr/>
        </p:nvSpPr>
        <p:spPr>
          <a:xfrm>
            <a:off x="2001600" y="444726"/>
            <a:ext cx="37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Procurement Contact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161309" y="1180732"/>
            <a:ext cx="309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 to the </a:t>
            </a:r>
            <a:r>
              <a:rPr lang="en-US" sz="2400" dirty="0" smtClean="0"/>
              <a:t>website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309" y="1704959"/>
            <a:ext cx="2821606" cy="1296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9137" y="1259680"/>
            <a:ext cx="63131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ServiceNow</a:t>
            </a:r>
            <a:r>
              <a:rPr lang="en-US" sz="2000" dirty="0"/>
              <a:t> Knowledge </a:t>
            </a:r>
            <a:r>
              <a:rPr lang="en-US" sz="2000" dirty="0" smtClean="0"/>
              <a:t>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Send query through </a:t>
            </a:r>
            <a:r>
              <a:rPr lang="en-US" sz="2000" dirty="0" err="1" smtClean="0"/>
              <a:t>ServiceNow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Email procurement</a:t>
            </a:r>
          </a:p>
          <a:p>
            <a:pPr lvl="1"/>
            <a:r>
              <a:rPr lang="en-US" sz="2000" dirty="0" smtClean="0">
                <a:hlinkClick r:id="rId5"/>
              </a:rPr>
              <a:t>procurement@jcu.edu.au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Call one of the team</a:t>
            </a:r>
          </a:p>
          <a:p>
            <a:pPr lvl="1"/>
            <a:r>
              <a:rPr lang="en-US" sz="2000" dirty="0" smtClean="0"/>
              <a:t>Contact details are on the website</a:t>
            </a:r>
            <a:endParaRPr lang="en-A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309" y="4352181"/>
            <a:ext cx="7704856" cy="16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B0B8-973F-4DA8-B0DD-27CCACE217CF}"/>
              </a:ext>
            </a:extLst>
          </p:cNvPr>
          <p:cNvSpPr txBox="1"/>
          <p:nvPr/>
        </p:nvSpPr>
        <p:spPr>
          <a:xfrm>
            <a:off x="2118732" y="396166"/>
            <a:ext cx="937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What is </a:t>
            </a:r>
            <a:r>
              <a:rPr lang="en-AU" sz="3200" dirty="0" err="1" smtClean="0"/>
              <a:t>CIAnywhere</a:t>
            </a:r>
            <a:r>
              <a:rPr lang="en-AU" sz="3200" dirty="0" smtClean="0"/>
              <a:t>, and How do I access it?</a:t>
            </a:r>
            <a:endParaRPr lang="en-A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7A78-A432-4E00-A729-F2A772CA77A1}"/>
              </a:ext>
            </a:extLst>
          </p:cNvPr>
          <p:cNvSpPr txBox="1"/>
          <p:nvPr/>
        </p:nvSpPr>
        <p:spPr>
          <a:xfrm>
            <a:off x="2118730" y="1186223"/>
            <a:ext cx="966810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links directly to the university store and product catalogues reducing the need for quotes (some exclusions apply</a:t>
            </a:r>
            <a:r>
              <a:rPr lang="en-US" sz="20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automatically directs approval workflows to the appropriate delegate/s; </a:t>
            </a:r>
            <a:r>
              <a:rPr lang="en-US" sz="2000" dirty="0" smtClean="0"/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facilitates the use of valid </a:t>
            </a:r>
            <a:r>
              <a:rPr lang="en-US" sz="2000" dirty="0" smtClean="0"/>
              <a:t>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Staff </a:t>
            </a:r>
            <a:r>
              <a:rPr lang="en-US" sz="2000" dirty="0"/>
              <a:t>without </a:t>
            </a:r>
            <a:r>
              <a:rPr lang="en-US" sz="2000" dirty="0" err="1" smtClean="0"/>
              <a:t>CIAnywhere</a:t>
            </a:r>
            <a:r>
              <a:rPr lang="en-US" sz="2000" dirty="0" smtClean="0"/>
              <a:t> access, </a:t>
            </a:r>
            <a:r>
              <a:rPr lang="en-US" sz="2000" dirty="0"/>
              <a:t>log a finance request in Service Now to request access (if required)</a:t>
            </a:r>
          </a:p>
          <a:p>
            <a:endParaRPr lang="en-US" sz="1100" dirty="0"/>
          </a:p>
          <a:p>
            <a:r>
              <a:rPr lang="en-US" sz="2000" dirty="0"/>
              <a:t>Google Chrome is the preferred </a:t>
            </a:r>
            <a:r>
              <a:rPr lang="en-US" sz="2000" dirty="0" smtClean="0"/>
              <a:t>browser</a:t>
            </a:r>
            <a:r>
              <a:rPr lang="en-US" sz="2000" dirty="0"/>
              <a:t>, Can be used anywhere and on any device – laptop, smartphone, tablet or </a:t>
            </a:r>
            <a:r>
              <a:rPr lang="en-US" sz="2000" dirty="0" smtClean="0"/>
              <a:t>PC (</a:t>
            </a:r>
            <a:r>
              <a:rPr lang="en-US" sz="2000" dirty="0"/>
              <a:t>When off campus access via VPN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2D669-FDEC-4B0A-B876-072556E7B2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001600" cy="685800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118731" y="4115329"/>
            <a:ext cx="8774059" cy="245274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Do I have access to </a:t>
            </a:r>
            <a:r>
              <a:rPr lang="en-US" sz="2400" dirty="0" err="1" smtClean="0"/>
              <a:t>CIAnywhere</a:t>
            </a:r>
            <a:r>
              <a:rPr lang="en-US" sz="2400" dirty="0" smtClean="0"/>
              <a:t>?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Is the supplier already in the system? - If not, can I use an alternative supplier?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Do I have the required quotes/documentation/approved exemption from quote?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Do I have available funds and approval?</a:t>
            </a:r>
          </a:p>
        </p:txBody>
      </p:sp>
    </p:spTree>
    <p:extLst>
      <p:ext uri="{BB962C8B-B14F-4D97-AF65-F5344CB8AC3E}">
        <p14:creationId xmlns:p14="http://schemas.microsoft.com/office/powerpoint/2010/main" val="16891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U PPoint Template 2 + Cover" id="{F09C4548-885B-364B-8E64-1390AEC52FFE}" vid="{6CC56E86-0230-914A-9DCC-27C6EECB3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U PPoint Template 2 + Cover" id="{F09C4548-885B-364B-8E64-1390AEC52FFE}" vid="{5A9E07AC-3A0C-9940-AA04-2ADD068862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2821</TotalTime>
  <Words>1308</Words>
  <Application>Microsoft Office PowerPoint</Application>
  <PresentationFormat>Widescreen</PresentationFormat>
  <Paragraphs>125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Playfair Display</vt:lpstr>
      <vt:lpstr>Wingdings</vt:lpstr>
      <vt:lpstr>Custom Design</vt:lpstr>
      <vt:lpstr>Office Theme</vt:lpstr>
      <vt:lpstr>PowerPoint Presentation</vt:lpstr>
      <vt:lpstr>About Procure to Pay Group (P2P)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Goods Receipting/Invoice Approval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LeBherz, Cameron</dc:creator>
  <cp:lastModifiedBy>Melissa Bullen</cp:lastModifiedBy>
  <cp:revision>73</cp:revision>
  <cp:lastPrinted>2021-07-13T01:42:01Z</cp:lastPrinted>
  <dcterms:created xsi:type="dcterms:W3CDTF">2019-02-21T05:35:43Z</dcterms:created>
  <dcterms:modified xsi:type="dcterms:W3CDTF">2021-07-14T05:54:27Z</dcterms:modified>
</cp:coreProperties>
</file>