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8" r:id="rId5"/>
    <p:sldMasterId id="2147483718" r:id="rId6"/>
  </p:sldMasterIdLst>
  <p:notesMasterIdLst>
    <p:notesMasterId r:id="rId8"/>
  </p:notesMasterIdLst>
  <p:sldIdLst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4FA1"/>
    <a:srgbClr val="FFFF00"/>
    <a:srgbClr val="0655A6"/>
    <a:srgbClr val="0089D2"/>
    <a:srgbClr val="055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43" autoAdjust="0"/>
    <p:restoredTop sz="89299" autoAdjust="0"/>
  </p:normalViewPr>
  <p:slideViewPr>
    <p:cSldViewPr snapToGrid="0">
      <p:cViewPr varScale="1">
        <p:scale>
          <a:sx n="97" d="100"/>
          <a:sy n="97" d="100"/>
        </p:scale>
        <p:origin x="39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BDB3D-3255-45A7-855D-C9D291B02367}" type="datetimeFigureOut">
              <a:rPr lang="en-AU" smtClean="0"/>
              <a:t>16/01/2024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66DE7-EEAB-4718-BDA6-AA65BF16CD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407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66DE7-EEAB-4718-BDA6-AA65BF16CD3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45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36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6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3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509801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65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7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6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2400">
                <a:solidFill>
                  <a:srgbClr val="005A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F7B8A2C5-F378-4DC2-A566-32F2372384AF}" type="datetime1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1/16/2024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617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60452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9100" y="354066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18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85E85E85-79C4-46AB-93BA-6C0471A3C01F}" type="slidenum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77625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5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BDF2"/>
              </a:buCl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BDF2"/>
              </a:buCl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4A73C-6E36-495D-AA16-5154569F0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60452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25EC5-289C-4AFD-B6FA-1F2E593DA4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838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535116"/>
            <a:ext cx="5386917" cy="63976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" y="2174875"/>
            <a:ext cx="5386917" cy="3951288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6044143" y="1535112"/>
            <a:ext cx="5386917" cy="63976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6044143" y="2174874"/>
            <a:ext cx="5386917" cy="3951288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9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0880C-7010-4524-937C-2633C17DF5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874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ternat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419102" y="315913"/>
            <a:ext cx="819150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3731" y="1481283"/>
            <a:ext cx="4011084" cy="116205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00865" y="1481286"/>
            <a:ext cx="6815667" cy="4506769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43731" y="2643334"/>
            <a:ext cx="4011084" cy="334471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147CA-7986-4C24-9896-7157E5B2E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750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13" y="4800601"/>
            <a:ext cx="7577987" cy="487218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413" y="1454727"/>
            <a:ext cx="7577987" cy="3272848"/>
          </a:xfrm>
          <a:prstGeom prst="rect">
            <a:avLst/>
          </a:prstGeo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413" y="5367341"/>
            <a:ext cx="7577987" cy="8048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945B0-86F4-46FF-A875-98ECD5ED0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621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2" y="1524003"/>
            <a:ext cx="11259769" cy="460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419102" y="6356353"/>
            <a:ext cx="30353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CB6DC-9D97-4E83-8FCB-7DD58E5918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51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582629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6" y="1925905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7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7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77821"/>
            <a:ext cx="2870456" cy="4648345"/>
          </a:xfrm>
          <a:prstGeom prst="rect">
            <a:avLst/>
          </a:prstGeom>
        </p:spPr>
        <p:txBody>
          <a:bodyPr vert="eaVert"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2" y="1477821"/>
            <a:ext cx="8216900" cy="46483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19102" y="6356353"/>
            <a:ext cx="30353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C8D44-833A-482E-953E-6591F734F9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655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19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82627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5" y="1925903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44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2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5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63717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09799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50" y="1830541"/>
            <a:ext cx="5211946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876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1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1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1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853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459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40402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312182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328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4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7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88548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5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269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09799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927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0">
                <a:latin typeface="Playfair Display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40B2B-396F-0249-8F87-909001602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041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82627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5" y="1925903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13D5C1F-B630-214F-9A2B-48246003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156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2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5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17A05C-902F-C442-AF33-2BF26856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1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09799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50" y="1830541"/>
            <a:ext cx="5211946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0D2B1-0A8C-4444-9139-2E9BC555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036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1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1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1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488B019-B37C-2542-9ABA-83674F139371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378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3315374-D8C3-5D41-A27C-0BD5FEEC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3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6494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A6B29-1A50-B64D-B308-0BB317B295C8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83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509801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49" y="1830543"/>
            <a:ext cx="5211947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175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312182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D0B8E-8217-A24F-B169-2F02A946266B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54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5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F38C46-8726-914A-96E5-57E150F454EC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765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09799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DD65D45-F446-4742-84B6-5FBB07CC139D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1600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over"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p70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" y="42"/>
            <a:ext cx="12191855" cy="6857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70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79483" y="5535721"/>
            <a:ext cx="1843965" cy="427876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70"/>
          <p:cNvSpPr txBox="1">
            <a:spLocks noGrp="1"/>
          </p:cNvSpPr>
          <p:nvPr>
            <p:ph type="body" idx="1"/>
          </p:nvPr>
        </p:nvSpPr>
        <p:spPr>
          <a:xfrm>
            <a:off x="720000" y="1800001"/>
            <a:ext cx="10980000" cy="30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4000" b="1">
                <a:solidFill>
                  <a:schemeClr val="dk1"/>
                </a:solidFill>
              </a:defRPr>
            </a:lvl1pPr>
            <a:lvl2pPr marL="1219170" lvl="1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100000"/>
              </a:lnSpc>
              <a:spcBef>
                <a:spcPts val="2533"/>
              </a:spcBef>
              <a:spcAft>
                <a:spcPts val="0"/>
              </a:spcAft>
              <a:buSzPts val="1500"/>
              <a:buNone/>
              <a:defRPr sz="18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52492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2600"/>
              <a:buChar char="–"/>
              <a:defRPr sz="3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91054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2200"/>
              <a:buChar char="o"/>
              <a:defRPr sz="3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3" name="Google Shape;423;p70"/>
          <p:cNvSpPr txBox="1"/>
          <p:nvPr/>
        </p:nvSpPr>
        <p:spPr>
          <a:xfrm>
            <a:off x="720000" y="5066786"/>
            <a:ext cx="7426800" cy="451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1" i="0" u="none" strike="noStrike" cap="none">
                <a:solidFill>
                  <a:schemeClr val="dk1"/>
                </a:solidFill>
              </a:rPr>
              <a:t>Organisational wellbeing </a:t>
            </a:r>
            <a:r>
              <a:rPr lang="en" sz="1467" b="1">
                <a:solidFill>
                  <a:schemeClr val="dk1"/>
                </a:solidFill>
              </a:rPr>
              <a:t>&amp;</a:t>
            </a:r>
            <a:r>
              <a:rPr lang="en" sz="1467" b="1" i="0" u="none" strike="noStrike" cap="none">
                <a:solidFill>
                  <a:schemeClr val="dk1"/>
                </a:solidFill>
              </a:rPr>
              <a:t> safety. </a:t>
            </a:r>
            <a:endParaRPr sz="1467" b="1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1" i="0" u="none" strike="noStrike" cap="none">
                <a:solidFill>
                  <a:schemeClr val="dk2"/>
                </a:solidFill>
              </a:rPr>
              <a:t>Reimagined.</a:t>
            </a:r>
            <a:endParaRPr sz="1467" b="1" i="0" u="none" strike="noStrike" cap="none">
              <a:solidFill>
                <a:schemeClr val="dk2"/>
              </a:solidFill>
            </a:endParaRPr>
          </a:p>
        </p:txBody>
      </p:sp>
      <p:sp>
        <p:nvSpPr>
          <p:cNvPr id="424" name="Google Shape;424;p70"/>
          <p:cNvSpPr txBox="1"/>
          <p:nvPr/>
        </p:nvSpPr>
        <p:spPr>
          <a:xfrm>
            <a:off x="720000" y="5652000"/>
            <a:ext cx="2376400" cy="164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67" b="1" i="0" u="none" strike="noStrike" cap="none">
                <a:solidFill>
                  <a:schemeClr val="dk1"/>
                </a:solidFill>
              </a:rPr>
              <a:t>sonder.io</a:t>
            </a:r>
            <a:endParaRPr sz="1067" b="1"/>
          </a:p>
        </p:txBody>
      </p:sp>
      <p:sp>
        <p:nvSpPr>
          <p:cNvPr id="425" name="Google Shape;425;p70"/>
          <p:cNvSpPr txBox="1"/>
          <p:nvPr/>
        </p:nvSpPr>
        <p:spPr>
          <a:xfrm>
            <a:off x="720000" y="6120001"/>
            <a:ext cx="10980000" cy="430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information contained in this document is commercially sensitive and confidential such that unauthorised disclosure or access may cause substantial damage to Sonder’s business; for the avoidance of doubt, Sonder’s information and documents are provided for the sole purpose of allowing prospective partners to consider Sonder’s offering and must not be disclosed to a third party without Sonder's written consent or otherwise used for any other purpose. </a:t>
            </a:r>
            <a:endParaRPr sz="1467"/>
          </a:p>
        </p:txBody>
      </p:sp>
      <p:pic>
        <p:nvPicPr>
          <p:cNvPr id="426" name="Google Shape;426;p70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80000" y="5550001"/>
            <a:ext cx="1838965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2378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obile">
  <p:cSld name="Mobile"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133" name="Google Shape;133;p27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>
              <a:alpha val="98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7"/>
          <p:cNvSpPr txBox="1">
            <a:spLocks noGrp="1"/>
          </p:cNvSpPr>
          <p:nvPr>
            <p:ph type="body" idx="1"/>
          </p:nvPr>
        </p:nvSpPr>
        <p:spPr>
          <a:xfrm>
            <a:off x="720000" y="1800000"/>
            <a:ext cx="3240000" cy="38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 b="1">
                <a:solidFill>
                  <a:schemeClr val="dk2"/>
                </a:solidFill>
              </a:defRPr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600"/>
            </a:lvl2pPr>
            <a:lvl3pPr marL="1828754" lvl="2" indent="-414856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300"/>
              <a:buChar char="•"/>
              <a:defRPr sz="1600"/>
            </a:lvl3pPr>
            <a:lvl4pPr marL="2438339" lvl="3" indent="-40639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200"/>
              <a:buChar char="–"/>
              <a:defRPr sz="1600"/>
            </a:lvl4pPr>
            <a:lvl5pPr marL="3047924" lvl="4" indent="-389457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000"/>
              <a:buChar char="o"/>
              <a:defRPr sz="1600"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7"/>
          <p:cNvSpPr txBox="1">
            <a:spLocks noGrp="1"/>
          </p:cNvSpPr>
          <p:nvPr>
            <p:ph type="body" idx="2"/>
          </p:nvPr>
        </p:nvSpPr>
        <p:spPr>
          <a:xfrm>
            <a:off x="8280000" y="1800000"/>
            <a:ext cx="3240000" cy="38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>
                <a:solidFill>
                  <a:schemeClr val="dk1"/>
                </a:solidFill>
              </a:defRPr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>
                <a:solidFill>
                  <a:schemeClr val="dk1"/>
                </a:solidFill>
              </a:defRPr>
            </a:lvl2pPr>
            <a:lvl3pPr marL="1828754" lvl="2" indent="-414856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600">
                <a:solidFill>
                  <a:schemeClr val="dk1"/>
                </a:solidFill>
              </a:defRPr>
            </a:lvl3pPr>
            <a:lvl4pPr marL="2438339" lvl="3" indent="-40639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600">
                <a:solidFill>
                  <a:schemeClr val="dk1"/>
                </a:solidFill>
              </a:defRPr>
            </a:lvl4pPr>
            <a:lvl5pPr marL="3047924" lvl="4" indent="-389457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000"/>
              <a:buChar char="o"/>
              <a:defRPr sz="1600">
                <a:solidFill>
                  <a:schemeClr val="dk1"/>
                </a:solidFill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27"/>
          <p:cNvSpPr txBox="1">
            <a:spLocks noGrp="1"/>
          </p:cNvSpPr>
          <p:nvPr>
            <p:ph type="body" idx="3"/>
          </p:nvPr>
        </p:nvSpPr>
        <p:spPr>
          <a:xfrm>
            <a:off x="5252244" y="2089052"/>
            <a:ext cx="1687600" cy="29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431789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423323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397923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16740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dk1"/>
        </a:solidFill>
        <a:effectLst/>
      </p:bgPr>
    </p:bg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3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66" name="Google Shape;566;p93"/>
          <p:cNvSpPr txBox="1">
            <a:spLocks noGrp="1"/>
          </p:cNvSpPr>
          <p:nvPr>
            <p:ph type="body" idx="1"/>
          </p:nvPr>
        </p:nvSpPr>
        <p:spPr>
          <a:xfrm>
            <a:off x="2341563" y="1414463"/>
            <a:ext cx="8096400" cy="40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None/>
              <a:defRPr sz="6000" b="1">
                <a:solidFill>
                  <a:schemeClr val="lt1"/>
                </a:solidFill>
              </a:defRPr>
            </a:lvl1pPr>
            <a:lvl2pPr marL="1219170" lvl="1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500"/>
              <a:buNone/>
              <a:defRPr sz="60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100000"/>
              </a:lnSpc>
              <a:spcBef>
                <a:spcPts val="1867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accent5"/>
                </a:solidFill>
              </a:defRPr>
            </a:lvl3pPr>
            <a:lvl4pPr marL="2438339" lvl="3" indent="-6857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Char char="–"/>
              <a:defRPr sz="6000">
                <a:solidFill>
                  <a:schemeClr val="dk1"/>
                </a:solidFill>
              </a:defRPr>
            </a:lvl4pPr>
            <a:lvl5pPr marL="3047924" lvl="4" indent="-626518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3800"/>
              <a:buChar char="o"/>
              <a:defRPr sz="6000">
                <a:solidFill>
                  <a:schemeClr val="dk1"/>
                </a:solidFill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567" name="Google Shape;567;p93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000" y="6300001"/>
            <a:ext cx="783525" cy="179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78183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 right">
  <p:cSld name="Three boxes right"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84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03" name="Google Shape;503;p84"/>
          <p:cNvSpPr/>
          <p:nvPr/>
        </p:nvSpPr>
        <p:spPr>
          <a:xfrm>
            <a:off x="8232000" y="-8700"/>
            <a:ext cx="3960000" cy="6875200"/>
          </a:xfrm>
          <a:prstGeom prst="rect">
            <a:avLst/>
          </a:prstGeom>
          <a:solidFill>
            <a:srgbClr val="457CFF">
              <a:alpha val="9800"/>
            </a:srgb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84"/>
          <p:cNvSpPr txBox="1">
            <a:spLocks noGrp="1"/>
          </p:cNvSpPr>
          <p:nvPr>
            <p:ph type="body" idx="1"/>
          </p:nvPr>
        </p:nvSpPr>
        <p:spPr>
          <a:xfrm>
            <a:off x="720000" y="720001"/>
            <a:ext cx="702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marL="2438339" lvl="3" indent="-3979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Char char="–"/>
              <a:defRPr/>
            </a:lvl4pPr>
            <a:lvl5pPr marL="3047924" lvl="4" indent="-3809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5" name="Google Shape;505;p84"/>
          <p:cNvSpPr txBox="1">
            <a:spLocks noGrp="1"/>
          </p:cNvSpPr>
          <p:nvPr>
            <p:ph type="body" idx="2"/>
          </p:nvPr>
        </p:nvSpPr>
        <p:spPr>
          <a:xfrm>
            <a:off x="720000" y="1800225"/>
            <a:ext cx="70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6" name="Google Shape;506;p84"/>
          <p:cNvSpPr txBox="1">
            <a:spLocks noGrp="1"/>
          </p:cNvSpPr>
          <p:nvPr>
            <p:ph type="body" idx="3"/>
          </p:nvPr>
        </p:nvSpPr>
        <p:spPr>
          <a:xfrm>
            <a:off x="8772000" y="720001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7" name="Google Shape;507;p84"/>
          <p:cNvSpPr txBox="1">
            <a:spLocks noGrp="1"/>
          </p:cNvSpPr>
          <p:nvPr>
            <p:ph type="body" idx="4"/>
          </p:nvPr>
        </p:nvSpPr>
        <p:spPr>
          <a:xfrm>
            <a:off x="8772000" y="2511988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8" name="Google Shape;508;p84"/>
          <p:cNvSpPr txBox="1">
            <a:spLocks noGrp="1"/>
          </p:cNvSpPr>
          <p:nvPr>
            <p:ph type="body" idx="5"/>
          </p:nvPr>
        </p:nvSpPr>
        <p:spPr>
          <a:xfrm>
            <a:off x="8772000" y="4405995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502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3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2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2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31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1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83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5312183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910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33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4BBCEC-7291-2B4B-8513-35EE6F3C39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9" y="4713249"/>
            <a:ext cx="2297152" cy="2144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BEB821-8C65-D04A-A0CE-ABE984171AB8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9" y="5367130"/>
            <a:ext cx="1072108" cy="12142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19C5CC-3137-954E-83D4-4E5FB8C4F059}"/>
              </a:ext>
            </a:extLst>
          </p:cNvPr>
          <p:cNvSpPr txBox="1"/>
          <p:nvPr userDrawn="1"/>
        </p:nvSpPr>
        <p:spPr>
          <a:xfrm>
            <a:off x="9102654" y="6465958"/>
            <a:ext cx="11218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jcu.edu.au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646C2-BB5E-9745-9C68-2E5294FDAF85}"/>
              </a:ext>
            </a:extLst>
          </p:cNvPr>
          <p:cNvCxnSpPr>
            <a:cxnSpLocks/>
          </p:cNvCxnSpPr>
          <p:nvPr userDrawn="1"/>
        </p:nvCxnSpPr>
        <p:spPr>
          <a:xfrm>
            <a:off x="1488935" y="6566005"/>
            <a:ext cx="7490308" cy="15369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A8F343-C29C-EE4E-969B-E4F68C3196A0}"/>
              </a:ext>
            </a:extLst>
          </p:cNvPr>
          <p:cNvCxnSpPr>
            <a:cxnSpLocks/>
          </p:cNvCxnSpPr>
          <p:nvPr userDrawn="1"/>
        </p:nvCxnSpPr>
        <p:spPr>
          <a:xfrm>
            <a:off x="605609" y="320291"/>
            <a:ext cx="113143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CC97B19-088F-462B-B2E8-9BB1B74A151E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814" y="6376023"/>
            <a:ext cx="1172445" cy="30539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4639DA-9B4E-51E7-F649-D82B788A65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8" y="4713249"/>
            <a:ext cx="2297152" cy="21447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6442F6-2FE0-17AC-3604-E604382CFC11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8" y="5367130"/>
            <a:ext cx="1072108" cy="121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1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4BBCEC-7291-2B4B-8513-35EE6F3C39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9" y="4713249"/>
            <a:ext cx="2297152" cy="2144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BEB821-8C65-D04A-A0CE-ABE984171AB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8" y="5367130"/>
            <a:ext cx="1072108" cy="12142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19C5CC-3137-954E-83D4-4E5FB8C4F059}"/>
              </a:ext>
            </a:extLst>
          </p:cNvPr>
          <p:cNvSpPr txBox="1"/>
          <p:nvPr userDrawn="1"/>
        </p:nvSpPr>
        <p:spPr>
          <a:xfrm>
            <a:off x="9062624" y="6399209"/>
            <a:ext cx="1121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jcu.edu.au</a:t>
            </a:r>
            <a:endParaRPr lang="en-US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646C2-BB5E-9745-9C68-2E5294FDAF85}"/>
              </a:ext>
            </a:extLst>
          </p:cNvPr>
          <p:cNvCxnSpPr>
            <a:cxnSpLocks/>
          </p:cNvCxnSpPr>
          <p:nvPr userDrawn="1"/>
        </p:nvCxnSpPr>
        <p:spPr>
          <a:xfrm>
            <a:off x="1285103" y="6581374"/>
            <a:ext cx="7776115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A8F343-C29C-EE4E-969B-E4F68C3196A0}"/>
              </a:ext>
            </a:extLst>
          </p:cNvPr>
          <p:cNvCxnSpPr>
            <a:cxnSpLocks/>
          </p:cNvCxnSpPr>
          <p:nvPr userDrawn="1"/>
        </p:nvCxnSpPr>
        <p:spPr>
          <a:xfrm>
            <a:off x="605608" y="320291"/>
            <a:ext cx="113143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3D34AA19-5B91-4809-BFF2-F1014DF8555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52" y="6365599"/>
            <a:ext cx="1172445" cy="30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0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A4714A2-B44A-CE45-A82E-BD8B0E54C0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11409" y="5103749"/>
            <a:ext cx="1904341" cy="17780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1EE43B-4836-194D-A687-E220DBACC1E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30078" y="5686834"/>
            <a:ext cx="789828" cy="89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4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ECFBFBBE-33EB-7C81-41C7-33A4367744CA}"/>
              </a:ext>
            </a:extLst>
          </p:cNvPr>
          <p:cNvSpPr txBox="1"/>
          <p:nvPr/>
        </p:nvSpPr>
        <p:spPr bwMode="auto">
          <a:xfrm>
            <a:off x="6009564" y="-58733"/>
            <a:ext cx="6210298" cy="6926996"/>
          </a:xfrm>
          <a:prstGeom prst="rect">
            <a:avLst/>
          </a:prstGeom>
          <a:solidFill>
            <a:srgbClr val="064FA1"/>
          </a:solidFill>
          <a:ln>
            <a:solidFill>
              <a:schemeClr val="tx1"/>
            </a:solidFill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7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24" name="Picture 23" descr="A group of people looking at a tablet&#10;&#10;Description automatically generated">
            <a:extLst>
              <a:ext uri="{FF2B5EF4-FFF2-40B4-BE49-F238E27FC236}">
                <a16:creationId xmlns:a16="http://schemas.microsoft.com/office/drawing/2014/main" id="{149B99A7-3ED0-CE88-56F0-2FB915CC239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533351" y="-58732"/>
            <a:ext cx="7467087" cy="692699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143298" y="3719055"/>
            <a:ext cx="2661793" cy="2661793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651507" y="1837668"/>
            <a:ext cx="1648803" cy="1648803"/>
            <a:chOff x="0" y="0"/>
            <a:chExt cx="6350000" cy="6350000"/>
          </a:xfrm>
        </p:grpSpPr>
        <p:sp>
          <p:nvSpPr>
            <p:cNvPr id="7" name="Freeform 7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5928518" y="351962"/>
            <a:ext cx="1199746" cy="1199746"/>
            <a:chOff x="0" y="0"/>
            <a:chExt cx="6350000" cy="6350000"/>
          </a:xfrm>
        </p:grpSpPr>
        <p:sp>
          <p:nvSpPr>
            <p:cNvPr id="9" name="Freeform 9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</p:grpSp>
      <p:grpSp>
        <p:nvGrpSpPr>
          <p:cNvPr id="10" name="Group 10"/>
          <p:cNvGrpSpPr>
            <a:grpSpLocks noChangeAspect="1"/>
          </p:cNvGrpSpPr>
          <p:nvPr/>
        </p:nvGrpSpPr>
        <p:grpSpPr>
          <a:xfrm>
            <a:off x="5281505" y="3857266"/>
            <a:ext cx="2385380" cy="2385370"/>
            <a:chOff x="0" y="0"/>
            <a:chExt cx="6350000" cy="634997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12" name="Group 12"/>
          <p:cNvGrpSpPr>
            <a:grpSpLocks noChangeAspect="1"/>
          </p:cNvGrpSpPr>
          <p:nvPr/>
        </p:nvGrpSpPr>
        <p:grpSpPr>
          <a:xfrm>
            <a:off x="5737116" y="1923280"/>
            <a:ext cx="1477584" cy="1477578"/>
            <a:chOff x="0" y="0"/>
            <a:chExt cx="6350000" cy="634997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AU" dirty="0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571143" y="410110"/>
            <a:ext cx="5819462" cy="1063541"/>
            <a:chOff x="0" y="0"/>
            <a:chExt cx="1637016" cy="41997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637016" cy="419970"/>
            </a:xfrm>
            <a:custGeom>
              <a:avLst/>
              <a:gdLst/>
              <a:ahLst/>
              <a:cxnLst/>
              <a:rect l="l" t="t" r="r" b="b"/>
              <a:pathLst>
                <a:path w="1637016" h="419970">
                  <a:moveTo>
                    <a:pt x="0" y="0"/>
                  </a:moveTo>
                  <a:lnTo>
                    <a:pt x="1637016" y="0"/>
                  </a:lnTo>
                  <a:lnTo>
                    <a:pt x="1637016" y="419970"/>
                  </a:lnTo>
                  <a:lnTo>
                    <a:pt x="0" y="41997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23052" tIns="23052" rIns="23052" bIns="23052" rtlCol="0" anchor="ctr"/>
            <a:lstStyle/>
            <a:p>
              <a:pPr algn="ctr">
                <a:lnSpc>
                  <a:spcPts val="1842"/>
                </a:lnSpc>
                <a:spcBef>
                  <a:spcPct val="0"/>
                </a:spcBef>
              </a:pPr>
              <a:endParaRPr sz="817"/>
            </a:p>
          </p:txBody>
        </p:sp>
      </p:grpSp>
      <p:grpSp>
        <p:nvGrpSpPr>
          <p:cNvPr id="17" name="Group 17"/>
          <p:cNvGrpSpPr>
            <a:grpSpLocks noChangeAspect="1"/>
          </p:cNvGrpSpPr>
          <p:nvPr/>
        </p:nvGrpSpPr>
        <p:grpSpPr>
          <a:xfrm>
            <a:off x="5997550" y="398736"/>
            <a:ext cx="1075159" cy="1075155"/>
            <a:chOff x="0" y="0"/>
            <a:chExt cx="6350000" cy="634997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19" name="Freeform 19"/>
          <p:cNvSpPr/>
          <p:nvPr/>
        </p:nvSpPr>
        <p:spPr>
          <a:xfrm>
            <a:off x="8394841" y="317229"/>
            <a:ext cx="3825021" cy="1222964"/>
          </a:xfrm>
          <a:custGeom>
            <a:avLst/>
            <a:gdLst/>
            <a:ahLst/>
            <a:cxnLst/>
            <a:rect l="l" t="t" r="r" b="b"/>
            <a:pathLst>
              <a:path w="7793467" h="2601069">
                <a:moveTo>
                  <a:pt x="0" y="0"/>
                </a:moveTo>
                <a:lnTo>
                  <a:pt x="7793467" y="0"/>
                </a:lnTo>
                <a:lnTo>
                  <a:pt x="7793467" y="2601069"/>
                </a:lnTo>
                <a:lnTo>
                  <a:pt x="0" y="2601069"/>
                </a:lnTo>
                <a:lnTo>
                  <a:pt x="0" y="0"/>
                </a:lnTo>
                <a:close/>
              </a:path>
            </a:pathLst>
          </a:cu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</p:sp>
      <p:sp>
        <p:nvSpPr>
          <p:cNvPr id="20" name="TextBox 20"/>
          <p:cNvSpPr txBox="1"/>
          <p:nvPr/>
        </p:nvSpPr>
        <p:spPr>
          <a:xfrm>
            <a:off x="5931195" y="1706235"/>
            <a:ext cx="6065377" cy="39962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114"/>
              </a:lnSpc>
            </a:pPr>
            <a:r>
              <a:rPr lang="en-US" sz="2800" dirty="0">
                <a:solidFill>
                  <a:srgbClr val="FFFFFF"/>
                </a:solidFill>
                <a:latin typeface="Arial Black" panose="020B0A04020102020204" pitchFamily="34" charset="0"/>
              </a:rPr>
              <a:t>Study planning</a:t>
            </a:r>
          </a:p>
          <a:p>
            <a:pPr algn="r">
              <a:lnSpc>
                <a:spcPts val="3114"/>
              </a:lnSpc>
            </a:pPr>
            <a:r>
              <a:rPr lang="en-US" sz="2800" dirty="0">
                <a:solidFill>
                  <a:srgbClr val="FFFFFF"/>
                </a:solidFill>
                <a:latin typeface="Arial Black" panose="020B0A04020102020204" pitchFamily="34" charset="0"/>
              </a:rPr>
              <a:t>Assessment Planning</a:t>
            </a:r>
          </a:p>
          <a:p>
            <a:pPr algn="r">
              <a:lnSpc>
                <a:spcPts val="3114"/>
              </a:lnSpc>
            </a:pPr>
            <a:r>
              <a:rPr lang="en-US" sz="2800" dirty="0">
                <a:solidFill>
                  <a:srgbClr val="FFFFFF"/>
                </a:solidFill>
                <a:latin typeface="Arial Black" panose="020B0A04020102020204" pitchFamily="34" charset="0"/>
              </a:rPr>
              <a:t>Online resources</a:t>
            </a:r>
          </a:p>
          <a:p>
            <a:pPr algn="r">
              <a:lnSpc>
                <a:spcPts val="3114"/>
              </a:lnSpc>
            </a:pPr>
            <a:r>
              <a:rPr lang="en-US" sz="2800" dirty="0" err="1">
                <a:solidFill>
                  <a:srgbClr val="FFFFFF"/>
                </a:solidFill>
                <a:latin typeface="Arial Black" panose="020B0A04020102020204" pitchFamily="34" charset="0"/>
              </a:rPr>
              <a:t>Shortcourses</a:t>
            </a:r>
            <a:endParaRPr lang="en-US" sz="2800" dirty="0">
              <a:solidFill>
                <a:srgbClr val="FFFFFF"/>
              </a:solidFill>
              <a:latin typeface="Arial Black" panose="020B0A04020102020204" pitchFamily="34" charset="0"/>
            </a:endParaRPr>
          </a:p>
          <a:p>
            <a:pPr algn="r">
              <a:lnSpc>
                <a:spcPts val="3114"/>
              </a:lnSpc>
            </a:pPr>
            <a:r>
              <a:rPr lang="en-US" sz="2800" dirty="0" err="1">
                <a:solidFill>
                  <a:srgbClr val="FFFFFF"/>
                </a:solidFill>
                <a:latin typeface="Arial Black" panose="020B0A04020102020204" pitchFamily="34" charset="0"/>
              </a:rPr>
              <a:t>Studiosity</a:t>
            </a:r>
            <a:endParaRPr lang="en-US" sz="2800" dirty="0">
              <a:solidFill>
                <a:srgbClr val="FFFFFF"/>
              </a:solidFill>
              <a:latin typeface="Arial Black" panose="020B0A04020102020204" pitchFamily="34" charset="0"/>
            </a:endParaRPr>
          </a:p>
          <a:p>
            <a:pPr algn="r">
              <a:lnSpc>
                <a:spcPts val="3114"/>
              </a:lnSpc>
            </a:pPr>
            <a:r>
              <a:rPr lang="en-US" sz="2800" dirty="0">
                <a:solidFill>
                  <a:srgbClr val="FFFFFF"/>
                </a:solidFill>
                <a:latin typeface="Arial Black" panose="020B0A04020102020204" pitchFamily="34" charset="0"/>
              </a:rPr>
              <a:t>PASS</a:t>
            </a:r>
          </a:p>
          <a:p>
            <a:pPr algn="r">
              <a:lnSpc>
                <a:spcPts val="3114"/>
              </a:lnSpc>
            </a:pPr>
            <a:r>
              <a:rPr lang="en-US" sz="2800" dirty="0">
                <a:solidFill>
                  <a:srgbClr val="FFFFFF"/>
                </a:solidFill>
                <a:latin typeface="Arial Black" panose="020B0A04020102020204" pitchFamily="34" charset="0"/>
              </a:rPr>
              <a:t>Peer Advice Desk</a:t>
            </a:r>
          </a:p>
          <a:p>
            <a:pPr algn="r">
              <a:lnSpc>
                <a:spcPts val="3114"/>
              </a:lnSpc>
            </a:pPr>
            <a:r>
              <a:rPr lang="en-US" sz="2800" dirty="0">
                <a:solidFill>
                  <a:srgbClr val="FFFFFF"/>
                </a:solidFill>
                <a:latin typeface="Arial Black" panose="020B0A04020102020204" pitchFamily="34" charset="0"/>
              </a:rPr>
              <a:t>Learning Advisors</a:t>
            </a:r>
          </a:p>
          <a:p>
            <a:pPr algn="r">
              <a:lnSpc>
                <a:spcPts val="3304"/>
              </a:lnSpc>
            </a:pPr>
            <a:endParaRPr lang="en-US" sz="2800" dirty="0">
              <a:solidFill>
                <a:srgbClr val="FFFFFF"/>
              </a:solidFill>
              <a:latin typeface="Arial Black" panose="020B0A04020102020204" pitchFamily="34" charset="0"/>
            </a:endParaRPr>
          </a:p>
          <a:p>
            <a:pPr algn="r">
              <a:lnSpc>
                <a:spcPts val="3304"/>
              </a:lnSpc>
            </a:pPr>
            <a:endParaRPr lang="en-US" sz="2224" dirty="0">
              <a:solidFill>
                <a:srgbClr val="FFFFFF"/>
              </a:solidFill>
              <a:latin typeface="Alegreya Sans Black"/>
            </a:endParaRPr>
          </a:p>
        </p:txBody>
      </p:sp>
      <p:sp>
        <p:nvSpPr>
          <p:cNvPr id="21" name="Freeform 21"/>
          <p:cNvSpPr/>
          <p:nvPr/>
        </p:nvSpPr>
        <p:spPr>
          <a:xfrm>
            <a:off x="10407846" y="5049951"/>
            <a:ext cx="1588726" cy="1588726"/>
          </a:xfrm>
          <a:custGeom>
            <a:avLst/>
            <a:gdLst/>
            <a:ahLst/>
            <a:cxnLst/>
            <a:rect l="l" t="t" r="r" b="b"/>
            <a:pathLst>
              <a:path w="3501081" h="3501081">
                <a:moveTo>
                  <a:pt x="0" y="0"/>
                </a:moveTo>
                <a:lnTo>
                  <a:pt x="3501081" y="0"/>
                </a:lnTo>
                <a:lnTo>
                  <a:pt x="3501081" y="3501081"/>
                </a:lnTo>
                <a:lnTo>
                  <a:pt x="0" y="350108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61649034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U PPoint Template Master 2018 b" id="{BDBFCF3E-61F0-9C47-9A51-DF6DB6CE2E7B}" vid="{9DCCEFDE-1792-4944-BCFD-A5611E524D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>
          <a:solidFill>
            <a:schemeClr val="tx1"/>
          </a:solidFill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a:spPr>
      <a:bodyPr vert="horz" wrap="square" lIns="68580" tIns="34290" rIns="68580" bIns="34290" numCol="1" anchor="t" anchorCtr="0" compatLnSpc="1">
        <a:prstTxWarp prst="textNoShape">
          <a:avLst/>
        </a:prstTxWarp>
        <a:normAutofit fontScale="25000" lnSpcReduction="20000"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74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 panose="020B0604020202020204" pitchFamily="34" charset="0"/>
            <a:ea typeface="ＭＳ Ｐゴシック" panose="020B0600070205080204" pitchFamily="34" charset="-128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JCU PPoint Template Master 2018 b" id="{BDBFCF3E-61F0-9C47-9A51-DF6DB6CE2E7B}" vid="{9DCCEFDE-1792-4944-BCFD-A5611E524DEC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U PPoint Template 2 + Cover" id="{F09C4548-885B-364B-8E64-1390AEC52FFE}" vid="{5A9E07AC-3A0C-9940-AA04-2ADD068862A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6A51153-C0E2-4F5D-B3B8-28E7D1E0C68E}">
  <we:reference id="wa104038830" version="1.0.0.3" store="en-US" storeType="OMEX"/>
  <we:alternateReferences>
    <we:reference id="WA104038830" version="1.0.0.3" store="WA104038830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D30FAF1199B499FC9EC8B01EADC01" ma:contentTypeVersion="12" ma:contentTypeDescription="Create a new document." ma:contentTypeScope="" ma:versionID="0e3f9f9a97ad28e2dc86c1534afce555">
  <xsd:schema xmlns:xsd="http://www.w3.org/2001/XMLSchema" xmlns:xs="http://www.w3.org/2001/XMLSchema" xmlns:p="http://schemas.microsoft.com/office/2006/metadata/properties" xmlns:ns3="942c05ef-ed70-4287-b8e7-0472a0baa63a" xmlns:ns4="5af9a845-c6e9-4e0e-a264-9d11f6bd8891" targetNamespace="http://schemas.microsoft.com/office/2006/metadata/properties" ma:root="true" ma:fieldsID="11710e266a7f556bf96c5c81a0167c12" ns3:_="" ns4:_="">
    <xsd:import namespace="942c05ef-ed70-4287-b8e7-0472a0baa63a"/>
    <xsd:import namespace="5af9a845-c6e9-4e0e-a264-9d11f6bd88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c05ef-ed70-4287-b8e7-0472a0baa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9a845-c6e9-4e0e-a264-9d11f6bd8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5C177C-E335-4C68-A29B-D496D11518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06E12-0C4B-4254-8EF3-1EEB8EBF3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2c05ef-ed70-4287-b8e7-0472a0baa63a"/>
    <ds:schemaRef ds:uri="5af9a845-c6e9-4e0e-a264-9d11f6bd8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46A796-2D86-4890-B6D3-2977D43FC03B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5af9a845-c6e9-4e0e-a264-9d11f6bd8891"/>
    <ds:schemaRef ds:uri="http://purl.org/dc/terms/"/>
    <ds:schemaRef ds:uri="http://schemas.microsoft.com/office/2006/metadata/properties"/>
    <ds:schemaRef ds:uri="942c05ef-ed70-4287-b8e7-0472a0baa63a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11500</TotalTime>
  <Words>15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Alegreya Sans Black</vt:lpstr>
      <vt:lpstr>Arial</vt:lpstr>
      <vt:lpstr>Arial Black</vt:lpstr>
      <vt:lpstr>Calibri</vt:lpstr>
      <vt:lpstr>Calibri Light</vt:lpstr>
      <vt:lpstr>Playfair Display</vt:lpstr>
      <vt:lpstr>Tahoma</vt:lpstr>
      <vt:lpstr>2_Office Theme</vt:lpstr>
      <vt:lpstr>Office Theme</vt:lpstr>
      <vt:lpstr>3_Office Theme</vt:lpstr>
      <vt:lpstr>PowerPoint Presentation</vt:lpstr>
    </vt:vector>
  </TitlesOfParts>
  <Company>James Cook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Keys to Academic Success: Successful Students Connect</dc:title>
  <dc:creator>Lyle Cleeland</dc:creator>
  <cp:lastModifiedBy>Lyle Cleeland</cp:lastModifiedBy>
  <cp:revision>213</cp:revision>
  <dcterms:created xsi:type="dcterms:W3CDTF">2017-11-06T03:41:19Z</dcterms:created>
  <dcterms:modified xsi:type="dcterms:W3CDTF">2024-01-16T05:40:57Z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0x010100DCAD30FAF1199B499FC9EC8B01EADC01</vt:lpwstr>
  </property>
</Properties>
</file>