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8" r:id="rId5"/>
    <p:sldMasterId id="2147483718" r:id="rId6"/>
  </p:sldMasterIdLst>
  <p:notesMasterIdLst>
    <p:notesMasterId r:id="rId8"/>
  </p:notesMasterIdLst>
  <p:sldIdLst>
    <p:sldId id="50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FA1"/>
    <a:srgbClr val="FFFF00"/>
    <a:srgbClr val="0655A6"/>
    <a:srgbClr val="0089D2"/>
    <a:srgbClr val="055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43" autoAdjust="0"/>
    <p:restoredTop sz="89299" autoAdjust="0"/>
  </p:normalViewPr>
  <p:slideViewPr>
    <p:cSldViewPr snapToGrid="0">
      <p:cViewPr varScale="1">
        <p:scale>
          <a:sx n="97" d="100"/>
          <a:sy n="97" d="100"/>
        </p:scale>
        <p:origin x="35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BDB3D-3255-45A7-855D-C9D291B02367}" type="datetimeFigureOut">
              <a:rPr lang="en-AU" smtClean="0"/>
              <a:t>16/01/2024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6DE7-EEAB-4718-BDA6-AA65BF16CD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07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B66DB-F7BC-4D6E-8F83-C289ABF3B64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510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6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6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6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3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509801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6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81137"/>
            <a:ext cx="10972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6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2400">
                <a:solidFill>
                  <a:srgbClr val="005AB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fld id="{F7B8A2C5-F378-4DC2-A566-32F2372384AF}" type="datetime1">
              <a:rPr lang="en-US" altLang="en-US" sz="1350" smtClean="0">
                <a:solidFill>
                  <a:prstClr val="black"/>
                </a:solidFill>
              </a:rPr>
              <a:pPr defTabSz="685800">
                <a:defRPr/>
              </a:pPr>
              <a:t>1/16/2024</a:t>
            </a:fld>
            <a:endParaRPr lang="en-US" altLang="en-US" sz="135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altLang="en-US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5617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0452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19100" y="354066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18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altLang="en-US" sz="1350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fld id="{85E85E85-79C4-46AB-93BA-6C0471A3C01F}" type="slidenum">
              <a:rPr lang="en-US" altLang="en-US" sz="1350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altLang="en-US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277625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81135"/>
            <a:ext cx="10972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BDF2"/>
              </a:buCl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Clr>
                <a:srgbClr val="00BDF2"/>
              </a:buCl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4A73C-6E36-495D-AA16-5154569F0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2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0452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25EC5-289C-4AFD-B6FA-1F2E593DA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838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535116"/>
            <a:ext cx="5386917" cy="63976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" y="2174875"/>
            <a:ext cx="5386917" cy="39512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6044143" y="1535112"/>
            <a:ext cx="5386917" cy="63976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044143" y="2174874"/>
            <a:ext cx="5386917" cy="39512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0880C-7010-4524-937C-2633C17DF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874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ernat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419102" y="315913"/>
            <a:ext cx="819150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3731" y="1481283"/>
            <a:ext cx="4011084" cy="116205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000" b="1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00865" y="1481286"/>
            <a:ext cx="6815667" cy="4506769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43731" y="2643334"/>
            <a:ext cx="4011084" cy="33447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147CA-7986-4C24-9896-7157E5B2E1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750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413" y="4800601"/>
            <a:ext cx="7577987" cy="487218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000" b="1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413" y="1454727"/>
            <a:ext cx="7577987" cy="3272848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413" y="5367341"/>
            <a:ext cx="7577987" cy="8048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945B0-86F4-46FF-A875-98ECD5ED06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621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2" y="1524003"/>
            <a:ext cx="11259769" cy="460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419102" y="6356353"/>
            <a:ext cx="30353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CB6DC-9D97-4E83-8FCB-7DD58E5918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51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582629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6" y="1925905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7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7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77821"/>
            <a:ext cx="2870456" cy="4648345"/>
          </a:xfrm>
          <a:prstGeom prst="rect">
            <a:avLst/>
          </a:prstGeom>
        </p:spPr>
        <p:txBody>
          <a:bodyPr vert="eaVert"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2" y="1477821"/>
            <a:ext cx="8216900" cy="46483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419102" y="6356353"/>
            <a:ext cx="30353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C8D44-833A-482E-953E-6591F734F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655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195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47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371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876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85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5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459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40402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328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4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7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88548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269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927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40B2B-396F-0249-8F87-90900160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041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3D5C1F-B630-214F-9A2B-4824600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156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17A05C-902F-C442-AF33-2BF26856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5115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0D2B1-0A8C-4444-9139-2E9BC555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036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88B019-B37C-2542-9ABA-83674F139371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37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3315374-D8C3-5D41-A27C-0BD5FEEC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6494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A6B29-1A50-B64D-B308-0BB317B295C8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3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509801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49" y="1830543"/>
            <a:ext cx="5211947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17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D0B8E-8217-A24F-B169-2F02A946266B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354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F38C46-8726-914A-96E5-57E150F454EC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765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DD65D45-F446-4742-84B6-5FBB07CC139D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1600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>
  <p:cSld name="Cover"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Google Shape;420;p70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" y="42"/>
            <a:ext cx="12191855" cy="6857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70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79483" y="5535721"/>
            <a:ext cx="1843965" cy="427876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70"/>
          <p:cNvSpPr txBox="1">
            <a:spLocks noGrp="1"/>
          </p:cNvSpPr>
          <p:nvPr>
            <p:ph type="body" idx="1"/>
          </p:nvPr>
        </p:nvSpPr>
        <p:spPr>
          <a:xfrm>
            <a:off x="720000" y="1800001"/>
            <a:ext cx="10980000" cy="30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 b="1">
                <a:solidFill>
                  <a:schemeClr val="dk1"/>
                </a:solidFill>
              </a:defRPr>
            </a:lvl1pPr>
            <a:lvl2pPr marL="1219170" lvl="1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100000"/>
              </a:lnSpc>
              <a:spcBef>
                <a:spcPts val="2533"/>
              </a:spcBef>
              <a:spcAft>
                <a:spcPts val="0"/>
              </a:spcAft>
              <a:buSzPts val="1500"/>
              <a:buNone/>
              <a:defRPr sz="186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lvl="3" indent="-52492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2600"/>
              <a:buChar char="–"/>
              <a:defRPr sz="34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lvl="4" indent="-491054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2200"/>
              <a:buChar char="o"/>
              <a:defRPr sz="34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23" name="Google Shape;423;p70"/>
          <p:cNvSpPr txBox="1"/>
          <p:nvPr/>
        </p:nvSpPr>
        <p:spPr>
          <a:xfrm>
            <a:off x="720000" y="5066786"/>
            <a:ext cx="7426800" cy="45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67" b="1" i="0" u="none" strike="noStrike" cap="none">
                <a:solidFill>
                  <a:schemeClr val="dk1"/>
                </a:solidFill>
              </a:rPr>
              <a:t>Organisational wellbeing </a:t>
            </a:r>
            <a:r>
              <a:rPr lang="en" sz="1467" b="1">
                <a:solidFill>
                  <a:schemeClr val="dk1"/>
                </a:solidFill>
              </a:rPr>
              <a:t>&amp;</a:t>
            </a:r>
            <a:r>
              <a:rPr lang="en" sz="1467" b="1" i="0" u="none" strike="noStrike" cap="none">
                <a:solidFill>
                  <a:schemeClr val="dk1"/>
                </a:solidFill>
              </a:rPr>
              <a:t> safety. </a:t>
            </a:r>
            <a:endParaRPr sz="1467" b="1" i="0" u="none" strike="noStrike" cap="none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67" b="1" i="0" u="none" strike="noStrike" cap="none">
                <a:solidFill>
                  <a:schemeClr val="dk2"/>
                </a:solidFill>
              </a:rPr>
              <a:t>Reimagined.</a:t>
            </a:r>
            <a:endParaRPr sz="1467" b="1" i="0" u="none" strike="noStrike" cap="none">
              <a:solidFill>
                <a:schemeClr val="dk2"/>
              </a:solidFill>
            </a:endParaRPr>
          </a:p>
        </p:txBody>
      </p:sp>
      <p:sp>
        <p:nvSpPr>
          <p:cNvPr id="424" name="Google Shape;424;p70"/>
          <p:cNvSpPr txBox="1"/>
          <p:nvPr/>
        </p:nvSpPr>
        <p:spPr>
          <a:xfrm>
            <a:off x="720000" y="5652000"/>
            <a:ext cx="2376400" cy="16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67" b="1" i="0" u="none" strike="noStrike" cap="none">
                <a:solidFill>
                  <a:schemeClr val="dk1"/>
                </a:solidFill>
              </a:rPr>
              <a:t>sonder.io</a:t>
            </a:r>
            <a:endParaRPr sz="1067" b="1"/>
          </a:p>
        </p:txBody>
      </p:sp>
      <p:sp>
        <p:nvSpPr>
          <p:cNvPr id="425" name="Google Shape;425;p70"/>
          <p:cNvSpPr txBox="1"/>
          <p:nvPr/>
        </p:nvSpPr>
        <p:spPr>
          <a:xfrm>
            <a:off x="720000" y="6120001"/>
            <a:ext cx="10980000" cy="430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information contained in this document is commercially sensitive and confidential such that unauthorised disclosure or access may cause substantial damage to Sonder’s business; for the avoidance of doubt, Sonder’s information and documents are provided for the sole purpose of allowing prospective partners to consider Sonder’s offering and must not be disclosed to a third party without Sonder's written consent or otherwise used for any other purpose. </a:t>
            </a:r>
            <a:endParaRPr sz="1467"/>
          </a:p>
        </p:txBody>
      </p:sp>
      <p:pic>
        <p:nvPicPr>
          <p:cNvPr id="426" name="Google Shape;426;p70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80000" y="5550001"/>
            <a:ext cx="1838965" cy="42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23783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bile">
  <p:cSld name="Mobile"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33" name="Google Shape;133;p27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>
              <a:alpha val="98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7"/>
          <p:cNvSpPr txBox="1">
            <a:spLocks noGrp="1"/>
          </p:cNvSpPr>
          <p:nvPr>
            <p:ph type="body" idx="1"/>
          </p:nvPr>
        </p:nvSpPr>
        <p:spPr>
          <a:xfrm>
            <a:off x="720000" y="1800000"/>
            <a:ext cx="3240000" cy="38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 b="1">
                <a:solidFill>
                  <a:schemeClr val="dk2"/>
                </a:solidFill>
              </a:defRPr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600"/>
            </a:lvl2pPr>
            <a:lvl3pPr marL="1828754" lvl="2" indent="-414856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300"/>
              <a:buChar char="•"/>
              <a:defRPr sz="1600"/>
            </a:lvl3pPr>
            <a:lvl4pPr marL="2438339" lvl="3" indent="-40639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200"/>
              <a:buChar char="–"/>
              <a:defRPr sz="1600"/>
            </a:lvl4pPr>
            <a:lvl5pPr marL="3047924" lvl="4" indent="-389457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000"/>
              <a:buChar char="o"/>
              <a:defRPr sz="1600"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27"/>
          <p:cNvSpPr txBox="1">
            <a:spLocks noGrp="1"/>
          </p:cNvSpPr>
          <p:nvPr>
            <p:ph type="body" idx="2"/>
          </p:nvPr>
        </p:nvSpPr>
        <p:spPr>
          <a:xfrm>
            <a:off x="8280000" y="1800000"/>
            <a:ext cx="3240000" cy="38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>
                <a:solidFill>
                  <a:schemeClr val="dk1"/>
                </a:solidFill>
              </a:defRPr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>
                <a:solidFill>
                  <a:schemeClr val="dk1"/>
                </a:solidFill>
              </a:defRPr>
            </a:lvl2pPr>
            <a:lvl3pPr marL="1828754" lvl="2" indent="-414856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600">
                <a:solidFill>
                  <a:schemeClr val="dk1"/>
                </a:solidFill>
              </a:defRPr>
            </a:lvl3pPr>
            <a:lvl4pPr marL="2438339" lvl="3" indent="-40639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600">
                <a:solidFill>
                  <a:schemeClr val="dk1"/>
                </a:solidFill>
              </a:defRPr>
            </a:lvl4pPr>
            <a:lvl5pPr marL="3047924" lvl="4" indent="-389457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000"/>
              <a:buChar char="o"/>
              <a:defRPr sz="1600">
                <a:solidFill>
                  <a:schemeClr val="dk1"/>
                </a:solidFill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body" idx="3"/>
          </p:nvPr>
        </p:nvSpPr>
        <p:spPr>
          <a:xfrm>
            <a:off x="5252244" y="2089052"/>
            <a:ext cx="1687600" cy="29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609585" lvl="0" indent="-30479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431789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lvl="3" indent="-423323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lvl="4" indent="-397923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1674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dk1"/>
        </a:solidFill>
        <a:effectLst/>
      </p:bgPr>
    </p:bg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93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66" name="Google Shape;566;p93"/>
          <p:cNvSpPr txBox="1">
            <a:spLocks noGrp="1"/>
          </p:cNvSpPr>
          <p:nvPr>
            <p:ph type="body" idx="1"/>
          </p:nvPr>
        </p:nvSpPr>
        <p:spPr>
          <a:xfrm>
            <a:off x="2341563" y="1414463"/>
            <a:ext cx="8096400" cy="40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609585" lvl="0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6000" b="1">
                <a:solidFill>
                  <a:schemeClr val="lt1"/>
                </a:solidFill>
              </a:defRPr>
            </a:lvl1pPr>
            <a:lvl2pPr marL="1219170" lvl="1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6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100000"/>
              </a:lnSpc>
              <a:spcBef>
                <a:spcPts val="1867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accent5"/>
                </a:solidFill>
              </a:defRPr>
            </a:lvl3pPr>
            <a:lvl4pPr marL="2438339" lvl="3" indent="-68578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Char char="–"/>
              <a:defRPr sz="6000">
                <a:solidFill>
                  <a:schemeClr val="dk1"/>
                </a:solidFill>
              </a:defRPr>
            </a:lvl4pPr>
            <a:lvl5pPr marL="3047924" lvl="4" indent="-626518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3800"/>
              <a:buChar char="o"/>
              <a:defRPr sz="6000">
                <a:solidFill>
                  <a:schemeClr val="dk1"/>
                </a:solidFill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567" name="Google Shape;567;p93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000" y="6300001"/>
            <a:ext cx="783525" cy="179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78183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boxes right">
  <p:cSld name="Three boxes right"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84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03" name="Google Shape;503;p84"/>
          <p:cNvSpPr/>
          <p:nvPr/>
        </p:nvSpPr>
        <p:spPr>
          <a:xfrm>
            <a:off x="8232000" y="-8700"/>
            <a:ext cx="3960000" cy="6875200"/>
          </a:xfrm>
          <a:prstGeom prst="rect">
            <a:avLst/>
          </a:prstGeom>
          <a:solidFill>
            <a:srgbClr val="457CFF">
              <a:alpha val="9800"/>
            </a:srgb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84"/>
          <p:cNvSpPr txBox="1">
            <a:spLocks noGrp="1"/>
          </p:cNvSpPr>
          <p:nvPr>
            <p:ph type="body" idx="1"/>
          </p:nvPr>
        </p:nvSpPr>
        <p:spPr>
          <a:xfrm>
            <a:off x="720000" y="720001"/>
            <a:ext cx="70200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marL="2438339" lvl="3" indent="-39792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Char char="–"/>
              <a:defRPr/>
            </a:lvl4pPr>
            <a:lvl5pPr marL="3047924" lvl="4" indent="-380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5" name="Google Shape;505;p84"/>
          <p:cNvSpPr txBox="1">
            <a:spLocks noGrp="1"/>
          </p:cNvSpPr>
          <p:nvPr>
            <p:ph type="body" idx="2"/>
          </p:nvPr>
        </p:nvSpPr>
        <p:spPr>
          <a:xfrm>
            <a:off x="720000" y="1800225"/>
            <a:ext cx="70200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6" name="Google Shape;506;p84"/>
          <p:cNvSpPr txBox="1">
            <a:spLocks noGrp="1"/>
          </p:cNvSpPr>
          <p:nvPr>
            <p:ph type="body" idx="3"/>
          </p:nvPr>
        </p:nvSpPr>
        <p:spPr>
          <a:xfrm>
            <a:off x="8772000" y="720001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7" name="Google Shape;507;p84"/>
          <p:cNvSpPr txBox="1">
            <a:spLocks noGrp="1"/>
          </p:cNvSpPr>
          <p:nvPr>
            <p:ph type="body" idx="4"/>
          </p:nvPr>
        </p:nvSpPr>
        <p:spPr>
          <a:xfrm>
            <a:off x="8772000" y="2511988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8" name="Google Shape;508;p84"/>
          <p:cNvSpPr txBox="1">
            <a:spLocks noGrp="1"/>
          </p:cNvSpPr>
          <p:nvPr>
            <p:ph type="body" idx="5"/>
          </p:nvPr>
        </p:nvSpPr>
        <p:spPr>
          <a:xfrm>
            <a:off x="8772000" y="4405995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502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3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2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2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1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117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583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5312183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910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33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4BBCEC-7291-2B4B-8513-35EE6F3C39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9" y="4713249"/>
            <a:ext cx="2297152" cy="21447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BEB821-8C65-D04A-A0CE-ABE984171AB8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9" y="5367130"/>
            <a:ext cx="1072108" cy="12142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419C5CC-3137-954E-83D4-4E5FB8C4F059}"/>
              </a:ext>
            </a:extLst>
          </p:cNvPr>
          <p:cNvSpPr txBox="1"/>
          <p:nvPr userDrawn="1"/>
        </p:nvSpPr>
        <p:spPr>
          <a:xfrm>
            <a:off x="9102654" y="6465958"/>
            <a:ext cx="11218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jcu.edu.au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4646C2-BB5E-9745-9C68-2E5294FDAF85}"/>
              </a:ext>
            </a:extLst>
          </p:cNvPr>
          <p:cNvCxnSpPr>
            <a:cxnSpLocks/>
          </p:cNvCxnSpPr>
          <p:nvPr userDrawn="1"/>
        </p:nvCxnSpPr>
        <p:spPr>
          <a:xfrm>
            <a:off x="1488935" y="6566005"/>
            <a:ext cx="7490308" cy="1536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8F343-C29C-EE4E-969B-E4F68C3196A0}"/>
              </a:ext>
            </a:extLst>
          </p:cNvPr>
          <p:cNvCxnSpPr>
            <a:cxnSpLocks/>
          </p:cNvCxnSpPr>
          <p:nvPr userDrawn="1"/>
        </p:nvCxnSpPr>
        <p:spPr>
          <a:xfrm>
            <a:off x="605609" y="320291"/>
            <a:ext cx="11314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CC97B19-088F-462B-B2E8-9BB1B74A151E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814" y="6376023"/>
            <a:ext cx="1172445" cy="30539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54639DA-9B4E-51E7-F649-D82B788A6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8" y="4713249"/>
            <a:ext cx="2297152" cy="21447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6442F6-2FE0-17AC-3604-E604382CFC11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8" y="5367130"/>
            <a:ext cx="1072108" cy="121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1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4BBCEC-7291-2B4B-8513-35EE6F3C39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9" y="4713249"/>
            <a:ext cx="2297152" cy="21447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BEB821-8C65-D04A-A0CE-ABE984171AB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8" y="5367130"/>
            <a:ext cx="1072108" cy="12142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419C5CC-3137-954E-83D4-4E5FB8C4F059}"/>
              </a:ext>
            </a:extLst>
          </p:cNvPr>
          <p:cNvSpPr txBox="1"/>
          <p:nvPr userDrawn="1"/>
        </p:nvSpPr>
        <p:spPr>
          <a:xfrm>
            <a:off x="9062624" y="6399209"/>
            <a:ext cx="1121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jcu.edu.au</a:t>
            </a:r>
            <a:endParaRPr lang="en-US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4646C2-BB5E-9745-9C68-2E5294FDAF85}"/>
              </a:ext>
            </a:extLst>
          </p:cNvPr>
          <p:cNvCxnSpPr>
            <a:cxnSpLocks/>
          </p:cNvCxnSpPr>
          <p:nvPr userDrawn="1"/>
        </p:nvCxnSpPr>
        <p:spPr>
          <a:xfrm>
            <a:off x="1285103" y="6581374"/>
            <a:ext cx="777611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8F343-C29C-EE4E-969B-E4F68C3196A0}"/>
              </a:ext>
            </a:extLst>
          </p:cNvPr>
          <p:cNvCxnSpPr>
            <a:cxnSpLocks/>
          </p:cNvCxnSpPr>
          <p:nvPr userDrawn="1"/>
        </p:nvCxnSpPr>
        <p:spPr>
          <a:xfrm>
            <a:off x="605608" y="320291"/>
            <a:ext cx="11314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3D34AA19-5B91-4809-BFF2-F1014DF8555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52" y="6365599"/>
            <a:ext cx="1172445" cy="30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0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A4714A2-B44A-CE45-A82E-BD8B0E54C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1409" y="5103749"/>
            <a:ext cx="1904341" cy="17780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1EE43B-4836-194D-A687-E220DBACC1ED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30078" y="5686834"/>
            <a:ext cx="789828" cy="89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4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2A949A0-7669-4B35-8E1A-BF923371AB2F}"/>
              </a:ext>
            </a:extLst>
          </p:cNvPr>
          <p:cNvSpPr txBox="1"/>
          <p:nvPr/>
        </p:nvSpPr>
        <p:spPr>
          <a:xfrm>
            <a:off x="6838166" y="592582"/>
            <a:ext cx="5235847" cy="4786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FREE academic support program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Study with a senior peer leader (who has taken your subject in the past)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Work together to better understand the content and learning objectives for a subject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Improve marks and overall academic performance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PASS generally commences in Week 2</a:t>
            </a:r>
            <a:endParaRPr lang="en-US" sz="20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071A93-943F-4007-A924-7B798D2AA756}"/>
              </a:ext>
            </a:extLst>
          </p:cNvPr>
          <p:cNvSpPr txBox="1"/>
          <p:nvPr/>
        </p:nvSpPr>
        <p:spPr>
          <a:xfrm>
            <a:off x="643468" y="416147"/>
            <a:ext cx="6502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Peer Assisted Study Sessions</a:t>
            </a:r>
          </a:p>
        </p:txBody>
      </p:sp>
      <p:sp>
        <p:nvSpPr>
          <p:cNvPr id="2" name="AutoShape 2" descr="Pass Graph of GPA results">
            <a:extLst>
              <a:ext uri="{FF2B5EF4-FFF2-40B4-BE49-F238E27FC236}">
                <a16:creationId xmlns:a16="http://schemas.microsoft.com/office/drawing/2014/main" id="{72C6F2E6-6FF6-D9E8-EA73-B294AAFB6B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AutoShape 4" descr="Pass Graph of GPA results">
            <a:extLst>
              <a:ext uri="{FF2B5EF4-FFF2-40B4-BE49-F238E27FC236}">
                <a16:creationId xmlns:a16="http://schemas.microsoft.com/office/drawing/2014/main" id="{941474AB-D52C-2345-E6D5-30DEDF523E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71A023-2055-D291-13E4-DE1063DEF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925" y="1265690"/>
            <a:ext cx="6327241" cy="421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2258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 PPoint Template Master 2018 b" id="{BDBFCF3E-61F0-9C47-9A51-DF6DB6CE2E7B}" vid="{9DCCEFDE-1792-4944-BCFD-A5611E524D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solidFill>
            <a:schemeClr val="tx1"/>
          </a:solidFill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vert="horz" wrap="square" lIns="68580" tIns="34290" rIns="68580" bIns="34290" numCol="1" anchor="t" anchorCtr="0" compatLnSpc="1">
        <a:prstTxWarp prst="textNoShape">
          <a:avLst/>
        </a:prstTxWarp>
        <a:normAutofit fontScale="25000" lnSpcReduction="20000"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74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anose="020B0604020202020204" pitchFamily="34" charset="0"/>
            <a:ea typeface="ＭＳ Ｐゴシック" panose="020B0600070205080204" pitchFamily="34" charset="-128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JCU PPoint Template Master 2018 b" id="{BDBFCF3E-61F0-9C47-9A51-DF6DB6CE2E7B}" vid="{9DCCEFDE-1792-4944-BCFD-A5611E524DEC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 PPoint Template 2 + Cover" id="{F09C4548-885B-364B-8E64-1390AEC52FFE}" vid="{5A9E07AC-3A0C-9940-AA04-2ADD068862A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6A51153-C0E2-4F5D-B3B8-28E7D1E0C68E}">
  <we:reference id="wa104038830" version="1.0.0.3" store="en-US" storeType="OMEX"/>
  <we:alternateReferences>
    <we:reference id="WA104038830" version="1.0.0.3" store="WA104038830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D30FAF1199B499FC9EC8B01EADC01" ma:contentTypeVersion="12" ma:contentTypeDescription="Create a new document." ma:contentTypeScope="" ma:versionID="0e3f9f9a97ad28e2dc86c1534afce555">
  <xsd:schema xmlns:xsd="http://www.w3.org/2001/XMLSchema" xmlns:xs="http://www.w3.org/2001/XMLSchema" xmlns:p="http://schemas.microsoft.com/office/2006/metadata/properties" xmlns:ns3="942c05ef-ed70-4287-b8e7-0472a0baa63a" xmlns:ns4="5af9a845-c6e9-4e0e-a264-9d11f6bd8891" targetNamespace="http://schemas.microsoft.com/office/2006/metadata/properties" ma:root="true" ma:fieldsID="11710e266a7f556bf96c5c81a0167c12" ns3:_="" ns4:_="">
    <xsd:import namespace="942c05ef-ed70-4287-b8e7-0472a0baa63a"/>
    <xsd:import namespace="5af9a845-c6e9-4e0e-a264-9d11f6bd88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c05ef-ed70-4287-b8e7-0472a0baa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9a845-c6e9-4e0e-a264-9d11f6bd8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5C177C-E335-4C68-A29B-D496D11518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206E12-0C4B-4254-8EF3-1EEB8EBF38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2c05ef-ed70-4287-b8e7-0472a0baa63a"/>
    <ds:schemaRef ds:uri="5af9a845-c6e9-4e0e-a264-9d11f6bd8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46A796-2D86-4890-B6D3-2977D43FC03B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5af9a845-c6e9-4e0e-a264-9d11f6bd8891"/>
    <ds:schemaRef ds:uri="http://purl.org/dc/terms/"/>
    <ds:schemaRef ds:uri="http://schemas.microsoft.com/office/2006/metadata/properties"/>
    <ds:schemaRef ds:uri="942c05ef-ed70-4287-b8e7-0472a0baa63a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11500</TotalTime>
  <Words>50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Playfair Display</vt:lpstr>
      <vt:lpstr>Tahoma</vt:lpstr>
      <vt:lpstr>Times New Roman</vt:lpstr>
      <vt:lpstr>2_Office Theme</vt:lpstr>
      <vt:lpstr>Office Theme</vt:lpstr>
      <vt:lpstr>3_Office Theme</vt:lpstr>
      <vt:lpstr>PowerPoint Presentation</vt:lpstr>
    </vt:vector>
  </TitlesOfParts>
  <Company>James Cook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Keys to Academic Success: Successful Students Connect</dc:title>
  <dc:creator>Lyle Cleeland</dc:creator>
  <cp:lastModifiedBy>Lyle Cleeland</cp:lastModifiedBy>
  <cp:revision>212</cp:revision>
  <dcterms:created xsi:type="dcterms:W3CDTF">2017-11-06T03:41:19Z</dcterms:created>
  <dcterms:modified xsi:type="dcterms:W3CDTF">2024-01-16T05:40:39Z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0x010100DCAD30FAF1199B499FC9EC8B01EADC01</vt:lpwstr>
  </property>
</Properties>
</file>