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2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6" autoAdjust="0"/>
    <p:restoredTop sz="94674"/>
  </p:normalViewPr>
  <p:slideViewPr>
    <p:cSldViewPr snapToGrid="0" snapToObjects="1">
      <p:cViewPr varScale="1">
        <p:scale>
          <a:sx n="110" d="100"/>
          <a:sy n="110" d="100"/>
        </p:scale>
        <p:origin x="108"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A75C58E-35AC-D944-AE15-81D225480CE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86723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3FE4-50E5-4E48-B22E-548BD09839E0}"/>
              </a:ext>
            </a:extLst>
          </p:cNvPr>
          <p:cNvSpPr>
            <a:spLocks noGrp="1"/>
          </p:cNvSpPr>
          <p:nvPr>
            <p:ph type="title"/>
          </p:nvPr>
        </p:nvSpPr>
        <p:spPr>
          <a:xfrm>
            <a:off x="597028" y="457200"/>
            <a:ext cx="3932237" cy="1600200"/>
          </a:xfrm>
          <a:prstGeom prst="rect">
            <a:avLst/>
          </a:prstGeom>
        </p:spPr>
        <p:txBody>
          <a:bodyPr anchor="b"/>
          <a:lstStyle>
            <a:lvl1pPr>
              <a:defRPr sz="3200" b="0" i="0">
                <a:latin typeface="Playfair Display" pitchFamily="2" charset="77"/>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F307AEE-60E2-7E43-A304-F490370BE0CE}"/>
              </a:ext>
            </a:extLst>
          </p:cNvPr>
          <p:cNvSpPr>
            <a:spLocks noGrp="1"/>
          </p:cNvSpPr>
          <p:nvPr>
            <p:ph type="pic" idx="1"/>
          </p:nvPr>
        </p:nvSpPr>
        <p:spPr>
          <a:xfrm>
            <a:off x="5183188" y="987426"/>
            <a:ext cx="5312182" cy="38435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BEF2D99-0A04-9242-AB1E-FF89268B9D91}"/>
              </a:ext>
            </a:extLst>
          </p:cNvPr>
          <p:cNvSpPr>
            <a:spLocks noGrp="1"/>
          </p:cNvSpPr>
          <p:nvPr>
            <p:ph type="body" sz="half" idx="2"/>
          </p:nvPr>
        </p:nvSpPr>
        <p:spPr>
          <a:xfrm>
            <a:off x="597028" y="2057400"/>
            <a:ext cx="3932237" cy="3811588"/>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00DD0B8E-8217-A24F-B169-2F02A946266B}"/>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197343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3C16-3122-744A-B8BA-42789E1BBD0D}"/>
              </a:ext>
            </a:extLst>
          </p:cNvPr>
          <p:cNvSpPr>
            <a:spLocks noGrp="1"/>
          </p:cNvSpPr>
          <p:nvPr>
            <p:ph type="title"/>
          </p:nvPr>
        </p:nvSpPr>
        <p:spPr>
          <a:xfrm>
            <a:off x="614995" y="388418"/>
            <a:ext cx="10738805" cy="1302270"/>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F395964-BB91-6E44-A211-96CF27C79446}"/>
              </a:ext>
            </a:extLst>
          </p:cNvPr>
          <p:cNvSpPr>
            <a:spLocks noGrp="1"/>
          </p:cNvSpPr>
          <p:nvPr>
            <p:ph type="body" orient="vert" idx="1"/>
          </p:nvPr>
        </p:nvSpPr>
        <p:spPr>
          <a:xfrm>
            <a:off x="614995" y="1796433"/>
            <a:ext cx="10738805" cy="3261090"/>
          </a:xfrm>
          <a:prstGeom prst="rect">
            <a:avLst/>
          </a:prstGeo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0F38C46-8726-914A-96E5-57E150F454EC}"/>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71165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D1E26-AAFD-DC4D-9727-ED2AD57526E7}"/>
              </a:ext>
            </a:extLst>
          </p:cNvPr>
          <p:cNvSpPr>
            <a:spLocks noGrp="1"/>
          </p:cNvSpPr>
          <p:nvPr>
            <p:ph type="title" orient="vert"/>
          </p:nvPr>
        </p:nvSpPr>
        <p:spPr>
          <a:xfrm>
            <a:off x="8724900" y="509799"/>
            <a:ext cx="2628900" cy="4499171"/>
          </a:xfrm>
          <a:prstGeom prst="rect">
            <a:avLst/>
          </a:prstGeom>
        </p:spPr>
        <p:txBody>
          <a:bodyPr vert="eaVert"/>
          <a:lstStyle>
            <a:lvl1pPr>
              <a:defRPr sz="4000" b="0" i="0">
                <a:latin typeface="Playfair Display"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D204AA2-651F-2C42-8394-969AE264FDC7}"/>
              </a:ext>
            </a:extLst>
          </p:cNvPr>
          <p:cNvSpPr>
            <a:spLocks noGrp="1"/>
          </p:cNvSpPr>
          <p:nvPr>
            <p:ph type="body" orient="vert" idx="1"/>
          </p:nvPr>
        </p:nvSpPr>
        <p:spPr>
          <a:xfrm>
            <a:off x="838200" y="509799"/>
            <a:ext cx="7734300" cy="5667164"/>
          </a:xfrm>
          <a:prstGeom prst="rect">
            <a:avLst/>
          </a:prstGeo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DD65D45-F446-4742-84B6-5FBB07CC139D}"/>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58031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B6BC-D639-F449-A88A-1DFC5F88DFCF}"/>
              </a:ext>
            </a:extLst>
          </p:cNvPr>
          <p:cNvSpPr>
            <a:spLocks noGrp="1"/>
          </p:cNvSpPr>
          <p:nvPr>
            <p:ph type="ctrTitle"/>
          </p:nvPr>
        </p:nvSpPr>
        <p:spPr>
          <a:xfrm>
            <a:off x="1524000" y="1122363"/>
            <a:ext cx="9144000" cy="2387600"/>
          </a:xfrm>
          <a:prstGeom prst="rect">
            <a:avLst/>
          </a:prstGeom>
        </p:spPr>
        <p:txBody>
          <a:bodyPr anchor="b"/>
          <a:lstStyle>
            <a:lvl1pPr algn="ctr">
              <a:defRPr sz="4800" b="0" i="0">
                <a:latin typeface="Playfair Display"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FF801EE0-34F8-494E-BC45-9C050EC0F4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21C40B2B-396F-0249-8F87-909001602541}"/>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149850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A715-AC41-AF40-B8C0-6EBCEFE7D610}"/>
              </a:ext>
            </a:extLst>
          </p:cNvPr>
          <p:cNvSpPr>
            <a:spLocks noGrp="1"/>
          </p:cNvSpPr>
          <p:nvPr>
            <p:ph type="title"/>
          </p:nvPr>
        </p:nvSpPr>
        <p:spPr>
          <a:xfrm>
            <a:off x="614995" y="582627"/>
            <a:ext cx="10738805" cy="1108061"/>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C808C3-5F10-8943-AFE3-F9FE50DE4E15}"/>
              </a:ext>
            </a:extLst>
          </p:cNvPr>
          <p:cNvSpPr>
            <a:spLocks noGrp="1"/>
          </p:cNvSpPr>
          <p:nvPr>
            <p:ph idx="1"/>
          </p:nvPr>
        </p:nvSpPr>
        <p:spPr>
          <a:xfrm>
            <a:off x="614995" y="1925903"/>
            <a:ext cx="10738805" cy="4251059"/>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13D5C1F-B630-214F-9A2B-48246003F22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34199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16DF-0EC1-F346-80D4-05F77DFC9610}"/>
              </a:ext>
            </a:extLst>
          </p:cNvPr>
          <p:cNvSpPr>
            <a:spLocks noGrp="1"/>
          </p:cNvSpPr>
          <p:nvPr>
            <p:ph type="title"/>
          </p:nvPr>
        </p:nvSpPr>
        <p:spPr>
          <a:xfrm>
            <a:off x="614995" y="1523622"/>
            <a:ext cx="10572244" cy="2852737"/>
          </a:xfrm>
          <a:prstGeom prst="rect">
            <a:avLst/>
          </a:prstGeom>
        </p:spPr>
        <p:txBody>
          <a:bodyPr anchor="b"/>
          <a:lstStyle>
            <a:lvl1pPr>
              <a:defRPr sz="4000" b="0" i="0">
                <a:latin typeface="Playfair Display"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185FF31-AF75-F14B-B569-24216365F649}"/>
              </a:ext>
            </a:extLst>
          </p:cNvPr>
          <p:cNvSpPr>
            <a:spLocks noGrp="1"/>
          </p:cNvSpPr>
          <p:nvPr>
            <p:ph type="body" idx="1"/>
          </p:nvPr>
        </p:nvSpPr>
        <p:spPr>
          <a:xfrm>
            <a:off x="614995" y="4531541"/>
            <a:ext cx="10732455" cy="1558110"/>
          </a:xfrm>
          <a:prstGeom prst="rect">
            <a:avLst/>
          </a:prstGeom>
        </p:spPr>
        <p:txBody>
          <a:bodyPr/>
          <a:lstStyle>
            <a:lvl1pPr marL="0" indent="0">
              <a:buNone/>
              <a:defRPr sz="2400" b="0" i="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8117A05C-902F-C442-AF33-2BF2685695D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94422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DEC3-DB74-434A-99CE-E20838897CBE}"/>
              </a:ext>
            </a:extLst>
          </p:cNvPr>
          <p:cNvSpPr>
            <a:spLocks noGrp="1"/>
          </p:cNvSpPr>
          <p:nvPr>
            <p:ph type="title"/>
          </p:nvPr>
        </p:nvSpPr>
        <p:spPr>
          <a:xfrm>
            <a:off x="614995" y="509799"/>
            <a:ext cx="10738805" cy="1180889"/>
          </a:xfrm>
          <a:prstGeom prst="rect">
            <a:avLst/>
          </a:prstGeom>
        </p:spPr>
        <p:txBody>
          <a:bodyPr/>
          <a:lstStyle>
            <a:lvl1pPr>
              <a:defRPr b="0" i="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555A9C3-FA74-C049-8D0D-92679EF7627E}"/>
              </a:ext>
            </a:extLst>
          </p:cNvPr>
          <p:cNvSpPr>
            <a:spLocks noGrp="1"/>
          </p:cNvSpPr>
          <p:nvPr>
            <p:ph sz="half" idx="1"/>
          </p:nvPr>
        </p:nvSpPr>
        <p:spPr>
          <a:xfrm>
            <a:off x="614995" y="1830542"/>
            <a:ext cx="5181600" cy="435133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7647BE7-FEA8-C044-AA55-4F1B16D7F87D}"/>
              </a:ext>
            </a:extLst>
          </p:cNvPr>
          <p:cNvSpPr>
            <a:spLocks noGrp="1"/>
          </p:cNvSpPr>
          <p:nvPr>
            <p:ph sz="half" idx="2"/>
          </p:nvPr>
        </p:nvSpPr>
        <p:spPr>
          <a:xfrm>
            <a:off x="6044750" y="1830541"/>
            <a:ext cx="5211946" cy="4346421"/>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A50D2B1-0A8C-4444-9139-2E9BC5555F5D}"/>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50674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0A46-B6AC-CA44-8FED-236329A383D6}"/>
              </a:ext>
            </a:extLst>
          </p:cNvPr>
          <p:cNvSpPr>
            <a:spLocks noGrp="1"/>
          </p:cNvSpPr>
          <p:nvPr>
            <p:ph type="title"/>
          </p:nvPr>
        </p:nvSpPr>
        <p:spPr>
          <a:xfrm>
            <a:off x="598811" y="436970"/>
            <a:ext cx="10756577" cy="1253718"/>
          </a:xfrm>
          <a:prstGeom prst="rect">
            <a:avLst/>
          </a:prstGeom>
        </p:spPr>
        <p:txBody>
          <a:bodyPr/>
          <a:lstStyle>
            <a:lvl1pPr>
              <a:defRPr b="0" i="0">
                <a:latin typeface="Playfair Display"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179E8D-58C2-B84E-B4A4-FF3225334774}"/>
              </a:ext>
            </a:extLst>
          </p:cNvPr>
          <p:cNvSpPr>
            <a:spLocks noGrp="1"/>
          </p:cNvSpPr>
          <p:nvPr>
            <p:ph type="body" idx="1"/>
          </p:nvPr>
        </p:nvSpPr>
        <p:spPr>
          <a:xfrm>
            <a:off x="598811" y="1690688"/>
            <a:ext cx="5157787" cy="823912"/>
          </a:xfrm>
          <a:prstGeom prst="rect">
            <a:avLst/>
          </a:prstGeo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9D5F59-537F-104A-A0AF-F6DEB164736F}"/>
              </a:ext>
            </a:extLst>
          </p:cNvPr>
          <p:cNvSpPr>
            <a:spLocks noGrp="1"/>
          </p:cNvSpPr>
          <p:nvPr>
            <p:ph sz="half" idx="2"/>
          </p:nvPr>
        </p:nvSpPr>
        <p:spPr>
          <a:xfrm>
            <a:off x="598811" y="2535420"/>
            <a:ext cx="5157787" cy="368458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88B79F-1690-964F-945B-6D16F0711C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CEF02C-EDB8-D744-9198-D3E08AC33BDD}"/>
              </a:ext>
            </a:extLst>
          </p:cNvPr>
          <p:cNvSpPr>
            <a:spLocks noGrp="1"/>
          </p:cNvSpPr>
          <p:nvPr>
            <p:ph sz="quarter" idx="4"/>
          </p:nvPr>
        </p:nvSpPr>
        <p:spPr>
          <a:xfrm>
            <a:off x="6172200" y="2535420"/>
            <a:ext cx="5183188" cy="3684588"/>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F488B019-B37C-2542-9ABA-83674F139371}"/>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72778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3725-15E3-8649-B88C-78066B51FA92}"/>
              </a:ext>
            </a:extLst>
          </p:cNvPr>
          <p:cNvSpPr>
            <a:spLocks noGrp="1"/>
          </p:cNvSpPr>
          <p:nvPr>
            <p:ph type="title"/>
          </p:nvPr>
        </p:nvSpPr>
        <p:spPr>
          <a:xfrm>
            <a:off x="611624" y="446045"/>
            <a:ext cx="10515600" cy="1325563"/>
          </a:xfrm>
          <a:prstGeom prst="rect">
            <a:avLst/>
          </a:prstGeom>
        </p:spPr>
        <p:txBody>
          <a:bodyPr/>
          <a:lstStyle>
            <a:lvl1pPr>
              <a:defRPr sz="4000" b="0" i="0">
                <a:latin typeface="Playfair Display" pitchFamily="2" charset="77"/>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A3315374-D8C3-5D41-A27C-0BD5FEEC22E6}"/>
              </a:ext>
            </a:extLst>
          </p:cNvPr>
          <p:cNvSpPr>
            <a:spLocks noGrp="1"/>
          </p:cNvSpPr>
          <p:nvPr>
            <p:ph type="sldNum" sz="quarter" idx="12"/>
          </p:nvPr>
        </p:nvSpPr>
        <p:spPr>
          <a:xfrm>
            <a:off x="211069" y="167237"/>
            <a:ext cx="460570" cy="342562"/>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94739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A75C58E-35AC-D944-AE15-81D225480CE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264410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0DC8-600A-B347-99F9-628BF10FDF6E}"/>
              </a:ext>
            </a:extLst>
          </p:cNvPr>
          <p:cNvSpPr>
            <a:spLocks noGrp="1"/>
          </p:cNvSpPr>
          <p:nvPr>
            <p:ph type="title"/>
          </p:nvPr>
        </p:nvSpPr>
        <p:spPr>
          <a:xfrm>
            <a:off x="613212" y="457200"/>
            <a:ext cx="3932237" cy="1600200"/>
          </a:xfrm>
          <a:prstGeom prst="rect">
            <a:avLst/>
          </a:prstGeom>
        </p:spPr>
        <p:txBody>
          <a:bodyPr anchor="b"/>
          <a:lstStyle>
            <a:lvl1pPr>
              <a:defRPr sz="3200">
                <a:latin typeface="Playfair Display"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24867-BF7D-5345-91E8-72C585FA8F99}"/>
              </a:ext>
            </a:extLst>
          </p:cNvPr>
          <p:cNvSpPr>
            <a:spLocks noGrp="1"/>
          </p:cNvSpPr>
          <p:nvPr>
            <p:ph idx="1"/>
          </p:nvPr>
        </p:nvSpPr>
        <p:spPr>
          <a:xfrm>
            <a:off x="5183188" y="987425"/>
            <a:ext cx="6172200" cy="4873625"/>
          </a:xfrm>
          <a:prstGeom prst="rect">
            <a:avLst/>
          </a:prstGeo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986158-1487-C743-89F6-4F5C47886B10}"/>
              </a:ext>
            </a:extLst>
          </p:cNvPr>
          <p:cNvSpPr>
            <a:spLocks noGrp="1"/>
          </p:cNvSpPr>
          <p:nvPr>
            <p:ph type="body" sz="half" idx="2"/>
          </p:nvPr>
        </p:nvSpPr>
        <p:spPr>
          <a:xfrm>
            <a:off x="613212" y="2057400"/>
            <a:ext cx="3932237" cy="3811588"/>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a:extLst>
              <a:ext uri="{FF2B5EF4-FFF2-40B4-BE49-F238E27FC236}">
                <a16:creationId xmlns:a16="http://schemas.microsoft.com/office/drawing/2014/main" id="{13AA6B29-1A50-B64D-B308-0BB317B295C8}"/>
              </a:ext>
            </a:extLst>
          </p:cNvPr>
          <p:cNvSpPr txBox="1">
            <a:spLocks/>
          </p:cNvSpPr>
          <p:nvPr userDrawn="1"/>
        </p:nvSpPr>
        <p:spPr>
          <a:xfrm>
            <a:off x="211069" y="167237"/>
            <a:ext cx="460570" cy="342562"/>
          </a:xfrm>
          <a:prstGeom prst="rect">
            <a:avLst/>
          </a:prstGeom>
        </p:spPr>
        <p:txBody>
          <a:bodyPr/>
          <a:lstStyle>
            <a:defPPr>
              <a:defRPr lang="en-US"/>
            </a:defPPr>
            <a:lvl1pPr marL="0" algn="l" defTabSz="914400" rtl="0" eaLnBrk="1" latinLnBrk="0" hangingPunct="1">
              <a:defRPr sz="1400" b="0"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A6F528-5FD8-2D4C-A50E-2D0CF89D053C}" type="slidenum">
              <a:rPr lang="en-US" smtClean="0"/>
              <a:pPr/>
              <a:t>‹#›</a:t>
            </a:fld>
            <a:endParaRPr lang="en-US" dirty="0"/>
          </a:p>
        </p:txBody>
      </p:sp>
    </p:spTree>
    <p:extLst>
      <p:ext uri="{BB962C8B-B14F-4D97-AF65-F5344CB8AC3E}">
        <p14:creationId xmlns:p14="http://schemas.microsoft.com/office/powerpoint/2010/main" val="3990402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B7F6E6-8D18-3D44-AD33-F649A5715410}"/>
              </a:ext>
            </a:extLst>
          </p:cNvPr>
          <p:cNvPicPr>
            <a:picLocks noChangeAspect="1"/>
          </p:cNvPicPr>
          <p:nvPr userDrawn="1"/>
        </p:nvPicPr>
        <p:blipFill>
          <a:blip r:embed="rId3"/>
          <a:stretch>
            <a:fillRect/>
          </a:stretch>
        </p:blipFill>
        <p:spPr>
          <a:xfrm>
            <a:off x="-1" y="0"/>
            <a:ext cx="12193471" cy="6858000"/>
          </a:xfrm>
          <a:prstGeom prst="rect">
            <a:avLst/>
          </a:prstGeom>
        </p:spPr>
      </p:pic>
      <p:pic>
        <p:nvPicPr>
          <p:cNvPr id="7" name="Picture 6">
            <a:extLst>
              <a:ext uri="{FF2B5EF4-FFF2-40B4-BE49-F238E27FC236}">
                <a16:creationId xmlns:a16="http://schemas.microsoft.com/office/drawing/2014/main" id="{D03D1E95-F493-294E-BB97-1FE157F0CAE1}"/>
              </a:ext>
            </a:extLst>
          </p:cNvPr>
          <p:cNvPicPr>
            <a:picLocks noChangeAspect="1"/>
          </p:cNvPicPr>
          <p:nvPr userDrawn="1"/>
        </p:nvPicPr>
        <p:blipFill>
          <a:blip r:embed="rId4"/>
          <a:stretch>
            <a:fillRect/>
          </a:stretch>
        </p:blipFill>
        <p:spPr>
          <a:xfrm>
            <a:off x="10232807" y="5707785"/>
            <a:ext cx="1590847" cy="858220"/>
          </a:xfrm>
          <a:prstGeom prst="rect">
            <a:avLst/>
          </a:prstGeom>
        </p:spPr>
      </p:pic>
    </p:spTree>
    <p:extLst>
      <p:ext uri="{BB962C8B-B14F-4D97-AF65-F5344CB8AC3E}">
        <p14:creationId xmlns:p14="http://schemas.microsoft.com/office/powerpoint/2010/main" val="8669385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419C5CC-3137-954E-83D4-4E5FB8C4F059}"/>
              </a:ext>
            </a:extLst>
          </p:cNvPr>
          <p:cNvSpPr txBox="1"/>
          <p:nvPr userDrawn="1"/>
        </p:nvSpPr>
        <p:spPr>
          <a:xfrm>
            <a:off x="516596" y="6377340"/>
            <a:ext cx="1121869" cy="276999"/>
          </a:xfrm>
          <a:prstGeom prst="rect">
            <a:avLst/>
          </a:prstGeom>
          <a:noFill/>
        </p:spPr>
        <p:txBody>
          <a:bodyPr wrap="square" rtlCol="0">
            <a:spAutoFit/>
          </a:bodyPr>
          <a:lstStyle/>
          <a:p>
            <a:r>
              <a:rPr lang="en-US" sz="1200" b="1" i="0" dirty="0" err="1">
                <a:solidFill>
                  <a:srgbClr val="0070C0"/>
                </a:solidFill>
                <a:latin typeface="Arial" panose="020B0604020202020204" pitchFamily="34" charset="0"/>
                <a:cs typeface="Arial" panose="020B0604020202020204" pitchFamily="34" charset="0"/>
              </a:rPr>
              <a:t>jcu.edu.au</a:t>
            </a:r>
            <a:endParaRPr lang="en-US" sz="1200" b="1" i="0" dirty="0">
              <a:solidFill>
                <a:srgbClr val="0070C0"/>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2A4646C2-BB5E-9745-9C68-2E5294FDAF85}"/>
              </a:ext>
            </a:extLst>
          </p:cNvPr>
          <p:cNvCxnSpPr>
            <a:cxnSpLocks/>
          </p:cNvCxnSpPr>
          <p:nvPr userDrawn="1"/>
        </p:nvCxnSpPr>
        <p:spPr>
          <a:xfrm>
            <a:off x="1488935" y="6566005"/>
            <a:ext cx="828123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0A8F343-C29C-EE4E-969B-E4F68C3196A0}"/>
              </a:ext>
            </a:extLst>
          </p:cNvPr>
          <p:cNvCxnSpPr>
            <a:cxnSpLocks/>
          </p:cNvCxnSpPr>
          <p:nvPr userDrawn="1"/>
        </p:nvCxnSpPr>
        <p:spPr>
          <a:xfrm>
            <a:off x="605608" y="320291"/>
            <a:ext cx="11314300"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79D54B3B-1B8E-0C4D-8A26-E4A2F85073E2}"/>
              </a:ext>
            </a:extLst>
          </p:cNvPr>
          <p:cNvPicPr>
            <a:picLocks noChangeAspect="1"/>
          </p:cNvPicPr>
          <p:nvPr userDrawn="1"/>
        </p:nvPicPr>
        <p:blipFill>
          <a:blip r:embed="rId13"/>
          <a:stretch>
            <a:fillRect/>
          </a:stretch>
        </p:blipFill>
        <p:spPr>
          <a:xfrm>
            <a:off x="9677400" y="4749800"/>
            <a:ext cx="2514600" cy="2108200"/>
          </a:xfrm>
          <a:prstGeom prst="rect">
            <a:avLst/>
          </a:prstGeom>
        </p:spPr>
      </p:pic>
    </p:spTree>
    <p:extLst>
      <p:ext uri="{BB962C8B-B14F-4D97-AF65-F5344CB8AC3E}">
        <p14:creationId xmlns:p14="http://schemas.microsoft.com/office/powerpoint/2010/main" val="344219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jcu.edu.au/polic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biosafety@jcu.edu.au"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agriculture.gov.au/import/bicon" TargetMode="External"/><Relationship Id="rId2" Type="http://schemas.openxmlformats.org/officeDocument/2006/relationships/hyperlink" Target="mailto:importpermit@jcu.edu.a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jcu.edu.au/policy"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53CEE43-CE0D-F64B-BF42-C02F22AA07EC}"/>
              </a:ext>
            </a:extLst>
          </p:cNvPr>
          <p:cNvSpPr txBox="1">
            <a:spLocks/>
          </p:cNvSpPr>
          <p:nvPr/>
        </p:nvSpPr>
        <p:spPr>
          <a:xfrm>
            <a:off x="6767809" y="1425203"/>
            <a:ext cx="5162049" cy="1400444"/>
          </a:xfrm>
          <a:prstGeom prst="rect">
            <a:avLst/>
          </a:prstGeom>
          <a:solidFill>
            <a:srgbClr val="F02340"/>
          </a:solidFill>
        </p:spPr>
        <p:txBody>
          <a:bodyPr wrap="square" lIns="216000" anchor="ctr" anchorCtr="0"/>
          <a:lstStyle>
            <a:lvl1pPr algn="ctr" defTabSz="914400" rtl="0" eaLnBrk="1" latinLnBrk="0" hangingPunct="1">
              <a:lnSpc>
                <a:spcPct val="90000"/>
              </a:lnSpc>
              <a:spcBef>
                <a:spcPct val="0"/>
              </a:spcBef>
              <a:buNone/>
              <a:defRPr sz="4800" b="0" i="0" kern="1200">
                <a:solidFill>
                  <a:schemeClr val="tx1"/>
                </a:solidFill>
                <a:latin typeface="Playfair Display" pitchFamily="2" charset="77"/>
                <a:ea typeface="+mj-ea"/>
                <a:cs typeface="+mj-cs"/>
              </a:defRPr>
            </a:lvl1pPr>
          </a:lstStyle>
          <a:p>
            <a:pPr algn="l"/>
            <a:r>
              <a:rPr lang="en-US" sz="4000" baseline="0" dirty="0" smtClean="0">
                <a:solidFill>
                  <a:schemeClr val="bg1"/>
                </a:solidFill>
                <a:latin typeface="Playfair Display" pitchFamily="2" charset="77"/>
              </a:rPr>
              <a:t>JCU Laboratory Induction Template</a:t>
            </a:r>
            <a:endParaRPr lang="en-US" sz="4000" baseline="0" dirty="0">
              <a:solidFill>
                <a:schemeClr val="bg1"/>
              </a:solidFill>
              <a:latin typeface="Playfair Display" pitchFamily="2" charset="77"/>
            </a:endParaRPr>
          </a:p>
          <a:p>
            <a:pPr algn="l"/>
            <a:r>
              <a:rPr lang="en-US" sz="1400" dirty="0" smtClean="0">
                <a:solidFill>
                  <a:schemeClr val="bg1"/>
                </a:solidFill>
                <a:latin typeface="Arial" panose="020B0604020202020204" pitchFamily="34" charset="0"/>
                <a:cs typeface="Arial" panose="020B0604020202020204" pitchFamily="34" charset="0"/>
              </a:rPr>
              <a:t>Work Health and Safety (20-1)</a:t>
            </a:r>
            <a:endParaRPr lang="en-US" sz="1400"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21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611859"/>
          </a:xfrm>
        </p:spPr>
        <p:txBody>
          <a:bodyPr/>
          <a:lstStyle/>
          <a:p>
            <a:r>
              <a:rPr lang="en-AU" sz="2400" dirty="0">
                <a:solidFill>
                  <a:srgbClr val="005ABB"/>
                </a:solidFill>
                <a:latin typeface="Arial"/>
                <a:ea typeface="MS PGothic" pitchFamily="34" charset="-128"/>
                <a:cs typeface="Arial"/>
              </a:rPr>
              <a:t>After Hours and Working Alone</a:t>
            </a:r>
            <a:r>
              <a:rPr lang="en-AU" dirty="0"/>
              <a:t/>
            </a:r>
            <a:br>
              <a:rPr lang="en-AU" dirty="0"/>
            </a:br>
            <a:endParaRPr lang="en-AU" dirty="0"/>
          </a:p>
        </p:txBody>
      </p:sp>
      <p:sp>
        <p:nvSpPr>
          <p:cNvPr id="3" name="Content Placeholder 2"/>
          <p:cNvSpPr>
            <a:spLocks noGrp="1"/>
          </p:cNvSpPr>
          <p:nvPr>
            <p:ph idx="1"/>
          </p:nvPr>
        </p:nvSpPr>
        <p:spPr>
          <a:xfrm>
            <a:off x="614995" y="1112109"/>
            <a:ext cx="10738805" cy="5064854"/>
          </a:xfrm>
        </p:spPr>
        <p:txBody>
          <a:bodyPr/>
          <a:lstStyle/>
          <a:p>
            <a:r>
              <a:rPr lang="en-US" sz="1800" dirty="0"/>
              <a:t>Any work in laboratories that is to be conducted outside of normal working hours that is considered to pose a risk to health and safety, will require a risk assessment and approval from the Laboratory Supervisor or Academic Supervisor.  There must be suitable control measures in place to reduce the risk to an acceptable </a:t>
            </a:r>
            <a:r>
              <a:rPr lang="en-US" sz="1800" dirty="0" smtClean="0"/>
              <a:t>level</a:t>
            </a:r>
            <a:endParaRPr lang="en-US" sz="1800" dirty="0"/>
          </a:p>
          <a:p>
            <a:r>
              <a:rPr lang="en-US" sz="1800" dirty="0"/>
              <a:t>Insert laboratory specific </a:t>
            </a:r>
            <a:r>
              <a:rPr lang="en-US" sz="1800" dirty="0" smtClean="0"/>
              <a:t>rules.</a:t>
            </a:r>
            <a:endParaRPr lang="en-AU" sz="1800" dirty="0"/>
          </a:p>
        </p:txBody>
      </p:sp>
    </p:spTree>
    <p:extLst>
      <p:ext uri="{BB962C8B-B14F-4D97-AF65-F5344CB8AC3E}">
        <p14:creationId xmlns:p14="http://schemas.microsoft.com/office/powerpoint/2010/main" val="357126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587146"/>
          </a:xfrm>
        </p:spPr>
        <p:txBody>
          <a:bodyPr/>
          <a:lstStyle/>
          <a:p>
            <a:r>
              <a:rPr lang="en-AU" sz="2400" dirty="0">
                <a:solidFill>
                  <a:srgbClr val="005ABB"/>
                </a:solidFill>
                <a:latin typeface="Arial"/>
                <a:ea typeface="MS PGothic" pitchFamily="34" charset="-128"/>
                <a:cs typeface="Arial"/>
              </a:rPr>
              <a:t>Decontamination Certificate</a:t>
            </a:r>
          </a:p>
        </p:txBody>
      </p:sp>
      <p:sp>
        <p:nvSpPr>
          <p:cNvPr id="3" name="Content Placeholder 2"/>
          <p:cNvSpPr>
            <a:spLocks noGrp="1"/>
          </p:cNvSpPr>
          <p:nvPr>
            <p:ph idx="1"/>
          </p:nvPr>
        </p:nvSpPr>
        <p:spPr>
          <a:xfrm>
            <a:off x="614995" y="1169775"/>
            <a:ext cx="10738805" cy="5007188"/>
          </a:xfrm>
        </p:spPr>
        <p:txBody>
          <a:bodyPr/>
          <a:lstStyle/>
          <a:p>
            <a:pPr>
              <a:lnSpc>
                <a:spcPct val="115000"/>
              </a:lnSpc>
              <a:spcAft>
                <a:spcPts val="0"/>
              </a:spcAft>
            </a:pPr>
            <a:r>
              <a:rPr lang="en-AU" sz="1800" dirty="0">
                <a:ea typeface="Calibri" panose="020F0502020204030204" pitchFamily="34" charset="0"/>
              </a:rPr>
              <a:t>Equipment and items within a laboratory will require decontamination before being removed from the laboratory or maintenance is carried </a:t>
            </a:r>
            <a:r>
              <a:rPr lang="en-AU" sz="1800" dirty="0" smtClean="0">
                <a:ea typeface="Calibri" panose="020F0502020204030204" pitchFamily="34" charset="0"/>
              </a:rPr>
              <a:t>out</a:t>
            </a:r>
            <a:endParaRPr lang="en-AU" sz="1800" dirty="0">
              <a:ea typeface="Calibri" panose="020F0502020204030204" pitchFamily="34" charset="0"/>
            </a:endParaRPr>
          </a:p>
          <a:p>
            <a:pPr>
              <a:lnSpc>
                <a:spcPct val="115000"/>
              </a:lnSpc>
              <a:spcAft>
                <a:spcPts val="0"/>
              </a:spcAft>
            </a:pPr>
            <a:r>
              <a:rPr lang="en-AU" sz="1800" dirty="0" smtClean="0">
                <a:ea typeface="Calibri" panose="020F0502020204030204" pitchFamily="34" charset="0"/>
              </a:rPr>
              <a:t>The </a:t>
            </a:r>
            <a:r>
              <a:rPr lang="en-AU" sz="1800" dirty="0">
                <a:ea typeface="Calibri" panose="020F0502020204030204" pitchFamily="34" charset="0"/>
              </a:rPr>
              <a:t>JCU </a:t>
            </a:r>
            <a:r>
              <a:rPr lang="en-AU" sz="1800" dirty="0" smtClean="0">
                <a:ea typeface="Calibri" panose="020F0502020204030204" pitchFamily="34" charset="0"/>
              </a:rPr>
              <a:t>Decontamination </a:t>
            </a:r>
            <a:r>
              <a:rPr lang="en-AU" sz="1800" dirty="0">
                <a:ea typeface="Calibri" panose="020F0502020204030204" pitchFamily="34" charset="0"/>
              </a:rPr>
              <a:t>C</a:t>
            </a:r>
            <a:r>
              <a:rPr lang="en-AU" sz="1800" dirty="0" smtClean="0">
                <a:ea typeface="Calibri" panose="020F0502020204030204" pitchFamily="34" charset="0"/>
              </a:rPr>
              <a:t>ertificate </a:t>
            </a:r>
            <a:r>
              <a:rPr lang="en-AU" sz="1800" dirty="0">
                <a:ea typeface="Calibri" panose="020F0502020204030204" pitchFamily="34" charset="0"/>
              </a:rPr>
              <a:t>is to be attached to the equipment or item once decontamination has been carried out by service personnel.</a:t>
            </a:r>
          </a:p>
          <a:p>
            <a:endParaRPr lang="en-AU" dirty="0"/>
          </a:p>
        </p:txBody>
      </p:sp>
    </p:spTree>
    <p:extLst>
      <p:ext uri="{BB962C8B-B14F-4D97-AF65-F5344CB8AC3E}">
        <p14:creationId xmlns:p14="http://schemas.microsoft.com/office/powerpoint/2010/main" val="4143451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354227"/>
            <a:ext cx="10738805" cy="667265"/>
          </a:xfrm>
        </p:spPr>
        <p:txBody>
          <a:bodyPr/>
          <a:lstStyle/>
          <a:p>
            <a:r>
              <a:rPr lang="en-AU" sz="2400" dirty="0">
                <a:solidFill>
                  <a:srgbClr val="005ABB"/>
                </a:solidFill>
                <a:latin typeface="Arial"/>
                <a:ea typeface="MS PGothic" pitchFamily="34" charset="-128"/>
                <a:cs typeface="Arial"/>
              </a:rPr>
              <a:t>Institutional Biosafety </a:t>
            </a:r>
            <a:r>
              <a:rPr lang="en-AU" sz="2400" dirty="0" smtClean="0">
                <a:solidFill>
                  <a:srgbClr val="005ABB"/>
                </a:solidFill>
                <a:latin typeface="Arial"/>
                <a:ea typeface="MS PGothic" pitchFamily="34" charset="-128"/>
                <a:cs typeface="Arial"/>
              </a:rPr>
              <a:t>Committee (IBC)</a:t>
            </a:r>
            <a:r>
              <a:rPr lang="en-AU" dirty="0"/>
              <a:t>	</a:t>
            </a:r>
            <a:br>
              <a:rPr lang="en-AU" dirty="0"/>
            </a:br>
            <a:endParaRPr lang="en-AU" dirty="0"/>
          </a:p>
        </p:txBody>
      </p:sp>
      <p:sp>
        <p:nvSpPr>
          <p:cNvPr id="3" name="Content Placeholder 2"/>
          <p:cNvSpPr>
            <a:spLocks noGrp="1"/>
          </p:cNvSpPr>
          <p:nvPr>
            <p:ph idx="1"/>
          </p:nvPr>
        </p:nvSpPr>
        <p:spPr>
          <a:xfrm>
            <a:off x="614995" y="1021492"/>
            <a:ext cx="10738805" cy="5155471"/>
          </a:xfrm>
        </p:spPr>
        <p:txBody>
          <a:bodyPr/>
          <a:lstStyle/>
          <a:p>
            <a:pPr marL="0" indent="0">
              <a:buNone/>
            </a:pPr>
            <a:r>
              <a:rPr lang="en-US" sz="1800" dirty="0"/>
              <a:t>JCU is an Accredited Organisation certified by the </a:t>
            </a:r>
            <a:r>
              <a:rPr lang="en-US" sz="1800" dirty="0" smtClean="0"/>
              <a:t>Office of the Gene Technology Regulator (OGTR). </a:t>
            </a:r>
            <a:r>
              <a:rPr lang="en-US" sz="1800" dirty="0"/>
              <a:t>The University is required to have an IBC in place</a:t>
            </a:r>
            <a:r>
              <a:rPr lang="en-US" sz="1800" dirty="0" smtClean="0"/>
              <a:t>.</a:t>
            </a:r>
          </a:p>
          <a:p>
            <a:pPr marL="0" indent="0">
              <a:buNone/>
            </a:pPr>
            <a:endParaRPr lang="en-US" sz="1800" dirty="0"/>
          </a:p>
          <a:p>
            <a:pPr marL="0" indent="0">
              <a:buNone/>
            </a:pPr>
            <a:r>
              <a:rPr lang="en-US" sz="1800" dirty="0"/>
              <a:t>The IBC oversees compliance of JCU with the OGTR and makes recommendations </a:t>
            </a:r>
            <a:r>
              <a:rPr lang="en-US" sz="1800" dirty="0" smtClean="0"/>
              <a:t>relating </a:t>
            </a:r>
            <a:r>
              <a:rPr lang="en-US" sz="1800" dirty="0"/>
              <a:t>to Biosafety Issues at JCU.  Hazards the IBC specifically monitor include:</a:t>
            </a:r>
          </a:p>
          <a:p>
            <a:r>
              <a:rPr lang="en-US" sz="1800" dirty="0" smtClean="0"/>
              <a:t>Genetically </a:t>
            </a:r>
            <a:r>
              <a:rPr lang="en-US" sz="1800" dirty="0"/>
              <a:t>Modified Organisms</a:t>
            </a:r>
          </a:p>
          <a:p>
            <a:r>
              <a:rPr lang="en-US" sz="1800" dirty="0"/>
              <a:t>Materials derived from human sources </a:t>
            </a:r>
          </a:p>
          <a:p>
            <a:r>
              <a:rPr lang="en-US" sz="1800" dirty="0"/>
              <a:t>Materials derived from animal sources in particular those with zoonotic infection</a:t>
            </a:r>
          </a:p>
          <a:p>
            <a:r>
              <a:rPr lang="en-US" sz="1800" dirty="0" smtClean="0"/>
              <a:t>Micro–organisms.</a:t>
            </a:r>
            <a:endParaRPr lang="en-US" sz="1800" dirty="0"/>
          </a:p>
          <a:p>
            <a:pPr marL="0" indent="0">
              <a:buNone/>
            </a:pPr>
            <a:endParaRPr lang="en-AU" sz="2400" dirty="0">
              <a:solidFill>
                <a:srgbClr val="005ABB"/>
              </a:solidFill>
              <a:latin typeface="Arial"/>
              <a:ea typeface="MS PGothic" pitchFamily="34" charset="-128"/>
              <a:cs typeface="Arial"/>
            </a:endParaRPr>
          </a:p>
        </p:txBody>
      </p:sp>
    </p:spTree>
    <p:extLst>
      <p:ext uri="{BB962C8B-B14F-4D97-AF65-F5344CB8AC3E}">
        <p14:creationId xmlns:p14="http://schemas.microsoft.com/office/powerpoint/2010/main" val="545957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54195"/>
          </a:xfrm>
        </p:spPr>
        <p:txBody>
          <a:bodyPr/>
          <a:lstStyle/>
          <a:p>
            <a:r>
              <a:rPr lang="en-AU" sz="2400" dirty="0">
                <a:solidFill>
                  <a:srgbClr val="005ABB"/>
                </a:solidFill>
                <a:latin typeface="Arial" panose="020B0604020202020204" pitchFamily="34" charset="0"/>
                <a:cs typeface="Arial" panose="020B0604020202020204" pitchFamily="34" charset="0"/>
              </a:rPr>
              <a:t>Biosafety Applications</a:t>
            </a:r>
            <a:endParaRPr lang="en-AU"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4995" y="1136823"/>
            <a:ext cx="10738805" cy="5040140"/>
          </a:xfrm>
        </p:spPr>
        <p:txBody>
          <a:bodyPr/>
          <a:lstStyle/>
          <a:p>
            <a:pPr marL="0" lvl="0" indent="0">
              <a:spcBef>
                <a:spcPct val="0"/>
              </a:spcBef>
              <a:buNone/>
            </a:pPr>
            <a:r>
              <a:rPr lang="en-AU" sz="1400" dirty="0">
                <a:solidFill>
                  <a:prstClr val="black"/>
                </a:solidFill>
                <a:latin typeface="Arial" charset="0"/>
                <a:ea typeface="ＭＳ Ｐゴシック" charset="-128"/>
              </a:rPr>
              <a:t>Biosafety at JCU is managed under the </a:t>
            </a:r>
            <a:r>
              <a:rPr lang="en-AU" sz="1400" dirty="0" smtClean="0">
                <a:solidFill>
                  <a:prstClr val="black"/>
                </a:solidFill>
                <a:latin typeface="Arial" charset="0"/>
                <a:ea typeface="ＭＳ Ｐゴシック" charset="-128"/>
              </a:rPr>
              <a:t>WHS-PRO-009 </a:t>
            </a:r>
            <a:r>
              <a:rPr lang="en-AU" sz="1400" dirty="0">
                <a:solidFill>
                  <a:prstClr val="black"/>
                </a:solidFill>
                <a:latin typeface="Arial" charset="0"/>
                <a:ea typeface="ＭＳ Ｐゴシック" charset="-128"/>
              </a:rPr>
              <a:t>Biosafety Procedure.  The documents can be </a:t>
            </a:r>
            <a:r>
              <a:rPr lang="en-AU" sz="1400" dirty="0" smtClean="0">
                <a:solidFill>
                  <a:prstClr val="black"/>
                </a:solidFill>
                <a:latin typeface="Arial" charset="0"/>
                <a:ea typeface="ＭＳ Ｐゴシック" charset="-128"/>
              </a:rPr>
              <a:t>found at: </a:t>
            </a:r>
            <a:r>
              <a:rPr lang="en-AU" sz="1400" dirty="0">
                <a:solidFill>
                  <a:prstClr val="black"/>
                </a:solidFill>
                <a:latin typeface="Arial" charset="0"/>
                <a:ea typeface="ＭＳ Ｐゴシック" charset="-128"/>
              </a:rPr>
              <a:t>  </a:t>
            </a:r>
            <a:r>
              <a:rPr lang="en-AU" sz="1400" dirty="0">
                <a:hlinkClick r:id="rId2"/>
              </a:rPr>
              <a:t>https://</a:t>
            </a:r>
            <a:r>
              <a:rPr lang="en-AU" sz="1400" dirty="0" smtClean="0">
                <a:hlinkClick r:id="rId2"/>
              </a:rPr>
              <a:t>www.jcu.edu.au/policy</a:t>
            </a:r>
            <a:r>
              <a:rPr lang="en-AU" sz="1400" dirty="0" smtClean="0"/>
              <a:t>.</a:t>
            </a:r>
          </a:p>
          <a:p>
            <a:pPr marL="0" lvl="0" indent="0">
              <a:spcBef>
                <a:spcPct val="0"/>
              </a:spcBef>
              <a:buNone/>
            </a:pPr>
            <a:r>
              <a:rPr lang="en-AU" sz="1400" dirty="0">
                <a:solidFill>
                  <a:prstClr val="black"/>
                </a:solidFill>
                <a:latin typeface="Arial" charset="0"/>
                <a:ea typeface="ＭＳ Ｐゴシック" charset="-128"/>
              </a:rPr>
              <a:t> </a:t>
            </a:r>
          </a:p>
          <a:p>
            <a:pPr marL="0" lvl="0" indent="0">
              <a:spcBef>
                <a:spcPct val="0"/>
              </a:spcBef>
              <a:buNone/>
            </a:pPr>
            <a:r>
              <a:rPr lang="en-AU" sz="1400" dirty="0">
                <a:solidFill>
                  <a:prstClr val="black"/>
                </a:solidFill>
                <a:latin typeface="Arial" charset="0"/>
                <a:ea typeface="ＭＳ Ｐゴシック" charset="-128"/>
              </a:rPr>
              <a:t>A biosafety application is required for projects with biological hazards.  Hazards include, but are not limited to:</a:t>
            </a:r>
          </a:p>
          <a:p>
            <a:pPr>
              <a:spcBef>
                <a:spcPct val="0"/>
              </a:spcBef>
            </a:pPr>
            <a:r>
              <a:rPr lang="en-AU" sz="1400" dirty="0" smtClean="0">
                <a:solidFill>
                  <a:prstClr val="black"/>
                </a:solidFill>
                <a:latin typeface="Arial" charset="0"/>
                <a:ea typeface="ＭＳ Ｐゴシック" charset="-128"/>
              </a:rPr>
              <a:t>GMO:</a:t>
            </a:r>
            <a:endParaRPr lang="en-AU" sz="1400" dirty="0">
              <a:solidFill>
                <a:prstClr val="black"/>
              </a:solidFill>
              <a:latin typeface="Arial" charset="0"/>
              <a:ea typeface="ＭＳ Ｐゴシック" charset="-128"/>
            </a:endParaRPr>
          </a:p>
          <a:p>
            <a:pPr lvl="1">
              <a:spcBef>
                <a:spcPct val="0"/>
              </a:spcBef>
              <a:buFont typeface="Courier New" panose="02070309020205020404" pitchFamily="49" charset="0"/>
              <a:buChar char="o"/>
            </a:pPr>
            <a:r>
              <a:rPr lang="en-AU" sz="1400" dirty="0">
                <a:solidFill>
                  <a:prstClr val="black"/>
                </a:solidFill>
                <a:latin typeface="Arial" charset="0"/>
                <a:ea typeface="ＭＳ Ｐゴシック" charset="-128"/>
              </a:rPr>
              <a:t>Genetically modified microorganisms</a:t>
            </a:r>
          </a:p>
          <a:p>
            <a:pPr lvl="1">
              <a:spcBef>
                <a:spcPct val="0"/>
              </a:spcBef>
              <a:buFont typeface="Courier New" panose="02070309020205020404" pitchFamily="49" charset="0"/>
              <a:buChar char="o"/>
            </a:pPr>
            <a:r>
              <a:rPr lang="en-AU" sz="1400" dirty="0">
                <a:solidFill>
                  <a:prstClr val="black"/>
                </a:solidFill>
                <a:latin typeface="Arial" charset="0"/>
                <a:ea typeface="ＭＳ Ｐゴシック" charset="-128"/>
              </a:rPr>
              <a:t>Genetically modified animals and plants.</a:t>
            </a:r>
          </a:p>
          <a:p>
            <a:pPr>
              <a:spcBef>
                <a:spcPct val="0"/>
              </a:spcBef>
            </a:pPr>
            <a:r>
              <a:rPr lang="en-AU" sz="1400" dirty="0">
                <a:solidFill>
                  <a:prstClr val="black"/>
                </a:solidFill>
                <a:latin typeface="Arial" charset="0"/>
                <a:ea typeface="ＭＳ Ｐゴシック" charset="-128"/>
              </a:rPr>
              <a:t>Materials derived from human </a:t>
            </a:r>
            <a:r>
              <a:rPr lang="en-AU" sz="1400" dirty="0" smtClean="0">
                <a:solidFill>
                  <a:prstClr val="black"/>
                </a:solidFill>
                <a:latin typeface="Arial" charset="0"/>
                <a:ea typeface="ＭＳ Ｐゴシック" charset="-128"/>
              </a:rPr>
              <a:t>source</a:t>
            </a:r>
            <a:r>
              <a:rPr lang="en-AU" sz="1400" dirty="0">
                <a:solidFill>
                  <a:prstClr val="black"/>
                </a:solidFill>
                <a:latin typeface="Arial" charset="0"/>
                <a:ea typeface="ＭＳ Ｐゴシック" charset="-128"/>
              </a:rPr>
              <a:t>:</a:t>
            </a:r>
            <a:endParaRPr lang="en-AU" sz="1400" dirty="0">
              <a:solidFill>
                <a:prstClr val="black"/>
              </a:solidFill>
              <a:latin typeface="Arial" charset="0"/>
              <a:ea typeface="ＭＳ Ｐゴシック" charset="-128"/>
            </a:endParaRPr>
          </a:p>
          <a:p>
            <a:pPr lvl="1">
              <a:spcBef>
                <a:spcPct val="0"/>
              </a:spcBef>
              <a:buFont typeface="Courier New" panose="02070309020205020404" pitchFamily="49" charset="0"/>
              <a:buChar char="o"/>
            </a:pPr>
            <a:r>
              <a:rPr lang="en-AU" sz="1400" dirty="0">
                <a:solidFill>
                  <a:prstClr val="black"/>
                </a:solidFill>
                <a:latin typeface="Arial" charset="0"/>
                <a:ea typeface="ＭＳ Ｐゴシック" charset="-128"/>
              </a:rPr>
              <a:t>Collecting blood</a:t>
            </a:r>
          </a:p>
          <a:p>
            <a:pPr lvl="1">
              <a:spcBef>
                <a:spcPct val="0"/>
              </a:spcBef>
              <a:buFont typeface="Courier New" panose="02070309020205020404" pitchFamily="49" charset="0"/>
              <a:buChar char="o"/>
            </a:pPr>
            <a:r>
              <a:rPr lang="en-AU" sz="1400" dirty="0">
                <a:solidFill>
                  <a:prstClr val="black"/>
                </a:solidFill>
                <a:latin typeface="Arial" charset="0"/>
                <a:ea typeface="ＭＳ Ｐゴシック" charset="-128"/>
              </a:rPr>
              <a:t>Interacting with potentially infected individuals, for example, interviewing or taking biological samples</a:t>
            </a:r>
          </a:p>
          <a:p>
            <a:pPr lvl="1">
              <a:spcBef>
                <a:spcPct val="0"/>
              </a:spcBef>
              <a:buFont typeface="Courier New" panose="02070309020205020404" pitchFamily="49" charset="0"/>
              <a:buChar char="o"/>
            </a:pPr>
            <a:r>
              <a:rPr lang="en-AU" sz="1400" dirty="0">
                <a:solidFill>
                  <a:prstClr val="black"/>
                </a:solidFill>
                <a:latin typeface="Arial" charset="0"/>
                <a:ea typeface="ＭＳ Ｐゴシック" charset="-128"/>
              </a:rPr>
              <a:t>Activities conducted outside of facilities being operated under infection and control requirements from Queensland Health</a:t>
            </a:r>
          </a:p>
          <a:p>
            <a:pPr>
              <a:spcBef>
                <a:spcPct val="0"/>
              </a:spcBef>
            </a:pPr>
            <a:r>
              <a:rPr lang="en-AU" sz="1400" dirty="0">
                <a:solidFill>
                  <a:prstClr val="black"/>
                </a:solidFill>
                <a:latin typeface="Arial" charset="0"/>
                <a:ea typeface="ＭＳ Ｐゴシック" charset="-128"/>
              </a:rPr>
              <a:t>Materials derived from animal sources, in particular those with potential for causing zoonotic infection and:</a:t>
            </a:r>
          </a:p>
          <a:p>
            <a:pPr lvl="1">
              <a:spcBef>
                <a:spcPct val="0"/>
              </a:spcBef>
              <a:buFont typeface="Courier New" panose="02070309020205020404" pitchFamily="49" charset="0"/>
              <a:buChar char="o"/>
            </a:pPr>
            <a:r>
              <a:rPr lang="en-AU" sz="1400" dirty="0">
                <a:solidFill>
                  <a:prstClr val="black"/>
                </a:solidFill>
                <a:latin typeface="Arial" charset="0"/>
                <a:ea typeface="ＭＳ Ｐゴシック" charset="-128"/>
              </a:rPr>
              <a:t>Dealing with wild animals, such as bats (e.g. Lyssavirus)</a:t>
            </a:r>
          </a:p>
          <a:p>
            <a:pPr lvl="1">
              <a:spcBef>
                <a:spcPct val="0"/>
              </a:spcBef>
              <a:buFont typeface="Courier New" panose="02070309020205020404" pitchFamily="49" charset="0"/>
              <a:buChar char="o"/>
            </a:pPr>
            <a:r>
              <a:rPr lang="en-AU" sz="1400" dirty="0">
                <a:solidFill>
                  <a:prstClr val="black"/>
                </a:solidFill>
                <a:latin typeface="Arial" charset="0"/>
                <a:ea typeface="ＭＳ Ｐゴシック" charset="-128"/>
              </a:rPr>
              <a:t>Dealing with domestic animals such as horses (e.g. Hendra Virus)</a:t>
            </a:r>
          </a:p>
          <a:p>
            <a:pPr lvl="1">
              <a:spcBef>
                <a:spcPct val="0"/>
              </a:spcBef>
              <a:buFont typeface="Courier New" panose="02070309020205020404" pitchFamily="49" charset="0"/>
              <a:buChar char="o"/>
            </a:pPr>
            <a:r>
              <a:rPr lang="en-AU" sz="1400" dirty="0">
                <a:solidFill>
                  <a:prstClr val="black"/>
                </a:solidFill>
                <a:latin typeface="Arial" charset="0"/>
                <a:ea typeface="ＭＳ Ｐゴシック" charset="-128"/>
              </a:rPr>
              <a:t>Dealing with animals outside of Australia (e.g. rabies) </a:t>
            </a:r>
          </a:p>
          <a:p>
            <a:pPr>
              <a:spcBef>
                <a:spcPct val="0"/>
              </a:spcBef>
            </a:pPr>
            <a:r>
              <a:rPr lang="en-AU" sz="1400" dirty="0">
                <a:solidFill>
                  <a:prstClr val="black"/>
                </a:solidFill>
                <a:latin typeface="Arial" charset="0"/>
                <a:ea typeface="ＭＳ Ｐゴシック" charset="-128"/>
              </a:rPr>
              <a:t>Purposely infecting animals </a:t>
            </a:r>
          </a:p>
          <a:p>
            <a:pPr>
              <a:spcBef>
                <a:spcPct val="0"/>
              </a:spcBef>
            </a:pPr>
            <a:r>
              <a:rPr lang="en-AU" sz="1400" dirty="0">
                <a:solidFill>
                  <a:prstClr val="black"/>
                </a:solidFill>
                <a:latin typeface="Arial" charset="0"/>
                <a:ea typeface="ＭＳ Ｐゴシック" charset="-128"/>
              </a:rPr>
              <a:t>Working with poisonous or venomous organisms</a:t>
            </a:r>
          </a:p>
          <a:p>
            <a:pPr>
              <a:spcBef>
                <a:spcPct val="0"/>
              </a:spcBef>
            </a:pPr>
            <a:r>
              <a:rPr lang="en-AU" sz="1400" dirty="0">
                <a:solidFill>
                  <a:prstClr val="black"/>
                </a:solidFill>
                <a:latin typeface="Arial" charset="0"/>
                <a:ea typeface="ＭＳ Ｐゴシック" charset="-128"/>
              </a:rPr>
              <a:t>Synthetic toxins/biologicals</a:t>
            </a:r>
          </a:p>
          <a:p>
            <a:pPr>
              <a:spcBef>
                <a:spcPct val="0"/>
              </a:spcBef>
            </a:pPr>
            <a:r>
              <a:rPr lang="en-AU" sz="1400" dirty="0">
                <a:solidFill>
                  <a:prstClr val="black"/>
                </a:solidFill>
                <a:latin typeface="Arial" charset="0"/>
                <a:ea typeface="ＭＳ Ｐゴシック" charset="-128"/>
              </a:rPr>
              <a:t>Working with microorganisms.</a:t>
            </a:r>
          </a:p>
          <a:p>
            <a:endParaRPr lang="en-AU" sz="1400" dirty="0"/>
          </a:p>
          <a:p>
            <a:pPr marL="0" indent="0">
              <a:buNone/>
            </a:pPr>
            <a:r>
              <a:rPr lang="en-US" sz="1400" b="1" dirty="0"/>
              <a:t>Risk Assessment</a:t>
            </a:r>
          </a:p>
          <a:p>
            <a:pPr marL="0" indent="0">
              <a:buNone/>
            </a:pPr>
            <a:r>
              <a:rPr lang="en-US" sz="1400" dirty="0"/>
              <a:t>Research, teaching or operational work with Biohazards should only be undertaken when a risk assessment has been </a:t>
            </a:r>
            <a:r>
              <a:rPr lang="en-US" sz="1400" dirty="0" smtClean="0"/>
              <a:t>          developed </a:t>
            </a:r>
            <a:r>
              <a:rPr lang="en-US" sz="1400" dirty="0"/>
              <a:t>and the relevant controls implemented.  A risk assessment is to be completed in </a:t>
            </a:r>
            <a:r>
              <a:rPr lang="en-US" sz="1400" dirty="0" smtClean="0"/>
              <a:t>RiskWare.</a:t>
            </a:r>
            <a:endParaRPr lang="en-AU" sz="1400" dirty="0"/>
          </a:p>
        </p:txBody>
      </p:sp>
    </p:spTree>
    <p:extLst>
      <p:ext uri="{BB962C8B-B14F-4D97-AF65-F5344CB8AC3E}">
        <p14:creationId xmlns:p14="http://schemas.microsoft.com/office/powerpoint/2010/main" val="344644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488292"/>
          </a:xfrm>
        </p:spPr>
        <p:txBody>
          <a:bodyPr/>
          <a:lstStyle/>
          <a:p>
            <a:pPr defTabSz="457200" eaLnBrk="0" fontAlgn="base" hangingPunct="0">
              <a:spcBef>
                <a:spcPct val="20000"/>
              </a:spcBef>
              <a:spcAft>
                <a:spcPct val="0"/>
              </a:spcAft>
            </a:pPr>
            <a:r>
              <a:rPr lang="en-AU" sz="2400" dirty="0">
                <a:solidFill>
                  <a:srgbClr val="005ABB"/>
                </a:solidFill>
                <a:latin typeface="Arial"/>
                <a:ea typeface="MS PGothic" pitchFamily="34" charset="-128"/>
                <a:cs typeface="Arial"/>
              </a:rPr>
              <a:t>Biosafety </a:t>
            </a:r>
            <a:r>
              <a:rPr lang="en-AU" sz="2400" dirty="0" smtClean="0">
                <a:solidFill>
                  <a:srgbClr val="005ABB"/>
                </a:solidFill>
                <a:latin typeface="Arial"/>
                <a:ea typeface="MS PGothic" pitchFamily="34" charset="-128"/>
                <a:cs typeface="Arial"/>
              </a:rPr>
              <a:t>(</a:t>
            </a:r>
            <a:r>
              <a:rPr lang="en-AU" sz="2400" dirty="0" err="1" smtClean="0">
                <a:solidFill>
                  <a:srgbClr val="005ABB"/>
                </a:solidFill>
                <a:latin typeface="Arial"/>
                <a:ea typeface="MS PGothic" pitchFamily="34" charset="-128"/>
                <a:cs typeface="Arial"/>
              </a:rPr>
              <a:t>cont</a:t>
            </a:r>
            <a:r>
              <a:rPr lang="en-AU" sz="2400" dirty="0">
                <a:solidFill>
                  <a:srgbClr val="005ABB"/>
                </a:solidFill>
                <a:latin typeface="Arial"/>
                <a:ea typeface="MS PGothic" pitchFamily="34" charset="-128"/>
                <a:cs typeface="Arial"/>
              </a:rPr>
              <a:t>)</a:t>
            </a:r>
          </a:p>
        </p:txBody>
      </p:sp>
      <p:sp>
        <p:nvSpPr>
          <p:cNvPr id="3" name="Content Placeholder 2"/>
          <p:cNvSpPr>
            <a:spLocks noGrp="1"/>
          </p:cNvSpPr>
          <p:nvPr>
            <p:ph idx="1"/>
          </p:nvPr>
        </p:nvSpPr>
        <p:spPr>
          <a:xfrm>
            <a:off x="614995" y="1070921"/>
            <a:ext cx="10738805" cy="5106042"/>
          </a:xfrm>
        </p:spPr>
        <p:txBody>
          <a:bodyPr/>
          <a:lstStyle/>
          <a:p>
            <a:pPr marL="0" lvl="0" indent="0">
              <a:spcBef>
                <a:spcPct val="0"/>
              </a:spcBef>
              <a:buNone/>
            </a:pPr>
            <a:r>
              <a:rPr lang="en-AU" sz="1400" dirty="0">
                <a:solidFill>
                  <a:prstClr val="black"/>
                </a:solidFill>
                <a:latin typeface="Arial" charset="0"/>
                <a:ea typeface="ＭＳ Ｐゴシック" charset="-128"/>
              </a:rPr>
              <a:t>If there is uncertainty whether a project requires a biosafety application, the applicant should seek guidance by sending an email to </a:t>
            </a:r>
            <a:r>
              <a:rPr lang="en-AU" sz="1400" u="sng" dirty="0">
                <a:solidFill>
                  <a:prstClr val="black"/>
                </a:solidFill>
                <a:latin typeface="Arial" charset="0"/>
                <a:ea typeface="ＭＳ Ｐゴシック" charset="-128"/>
                <a:hlinkClick r:id="rId2"/>
              </a:rPr>
              <a:t>biosafety@jcu.edu.au</a:t>
            </a:r>
            <a:r>
              <a:rPr lang="en-AU" sz="1400" dirty="0">
                <a:solidFill>
                  <a:prstClr val="black"/>
                </a:solidFill>
                <a:latin typeface="Arial" charset="0"/>
                <a:ea typeface="ＭＳ Ｐゴシック" charset="-128"/>
              </a:rPr>
              <a:t>.</a:t>
            </a:r>
          </a:p>
          <a:p>
            <a:pPr marL="0" lvl="0" indent="0">
              <a:spcBef>
                <a:spcPct val="0"/>
              </a:spcBef>
              <a:buNone/>
            </a:pPr>
            <a:r>
              <a:rPr lang="en-AU" sz="1400" dirty="0">
                <a:solidFill>
                  <a:prstClr val="black"/>
                </a:solidFill>
                <a:latin typeface="Arial" charset="0"/>
                <a:ea typeface="ＭＳ Ｐゴシック" charset="-128"/>
              </a:rPr>
              <a:t> </a:t>
            </a:r>
          </a:p>
          <a:p>
            <a:pPr marL="0" lvl="0" indent="0">
              <a:spcBef>
                <a:spcPct val="0"/>
              </a:spcBef>
              <a:buNone/>
            </a:pPr>
            <a:r>
              <a:rPr lang="en-AU" sz="1400" dirty="0">
                <a:solidFill>
                  <a:prstClr val="black"/>
                </a:solidFill>
                <a:latin typeface="Arial" charset="0"/>
                <a:ea typeface="ＭＳ Ｐゴシック" charset="-128"/>
              </a:rPr>
              <a:t>The email should include the following information:</a:t>
            </a:r>
          </a:p>
          <a:p>
            <a:pPr>
              <a:spcBef>
                <a:spcPct val="0"/>
              </a:spcBef>
            </a:pPr>
            <a:r>
              <a:rPr lang="en-AU" sz="1400" dirty="0">
                <a:solidFill>
                  <a:prstClr val="black"/>
                </a:solidFill>
                <a:latin typeface="Arial" charset="0"/>
                <a:ea typeface="ＭＳ Ｐゴシック" charset="-128"/>
              </a:rPr>
              <a:t>applicants name</a:t>
            </a:r>
          </a:p>
          <a:p>
            <a:pPr>
              <a:spcBef>
                <a:spcPct val="0"/>
              </a:spcBef>
            </a:pPr>
            <a:r>
              <a:rPr lang="en-AU" sz="1400" dirty="0">
                <a:solidFill>
                  <a:prstClr val="black"/>
                </a:solidFill>
                <a:latin typeface="Arial" charset="0"/>
                <a:ea typeface="ＭＳ Ｐゴシック" charset="-128"/>
              </a:rPr>
              <a:t>contact details</a:t>
            </a:r>
          </a:p>
          <a:p>
            <a:pPr>
              <a:spcBef>
                <a:spcPct val="0"/>
              </a:spcBef>
            </a:pPr>
            <a:r>
              <a:rPr lang="en-AU" sz="1400" dirty="0">
                <a:solidFill>
                  <a:prstClr val="black"/>
                </a:solidFill>
                <a:latin typeface="Arial" charset="0"/>
                <a:ea typeface="ＭＳ Ｐゴシック" charset="-128"/>
              </a:rPr>
              <a:t>name of supervisor</a:t>
            </a:r>
          </a:p>
          <a:p>
            <a:pPr>
              <a:spcBef>
                <a:spcPct val="0"/>
              </a:spcBef>
            </a:pPr>
            <a:r>
              <a:rPr lang="en-AU" sz="1400" dirty="0">
                <a:solidFill>
                  <a:prstClr val="black"/>
                </a:solidFill>
                <a:latin typeface="Arial" charset="0"/>
                <a:ea typeface="ＭＳ Ｐゴシック" charset="-128"/>
              </a:rPr>
              <a:t>Division</a:t>
            </a:r>
          </a:p>
          <a:p>
            <a:pPr>
              <a:spcBef>
                <a:spcPct val="0"/>
              </a:spcBef>
            </a:pPr>
            <a:r>
              <a:rPr lang="en-AU" sz="1400" dirty="0">
                <a:solidFill>
                  <a:prstClr val="black"/>
                </a:solidFill>
                <a:latin typeface="Arial" charset="0"/>
                <a:ea typeface="ＭＳ Ｐゴシック" charset="-128"/>
              </a:rPr>
              <a:t>College/Institute</a:t>
            </a:r>
          </a:p>
          <a:p>
            <a:pPr>
              <a:spcBef>
                <a:spcPct val="0"/>
              </a:spcBef>
            </a:pPr>
            <a:r>
              <a:rPr lang="en-AU" sz="1400" dirty="0">
                <a:solidFill>
                  <a:prstClr val="black"/>
                </a:solidFill>
                <a:latin typeface="Arial" charset="0"/>
                <a:ea typeface="ＭＳ Ｐゴシック" charset="-128"/>
              </a:rPr>
              <a:t>Description of the </a:t>
            </a:r>
            <a:r>
              <a:rPr lang="en-AU" sz="1400" dirty="0" smtClean="0">
                <a:solidFill>
                  <a:prstClr val="black"/>
                </a:solidFill>
                <a:latin typeface="Arial" charset="0"/>
                <a:ea typeface="ＭＳ Ｐゴシック" charset="-128"/>
              </a:rPr>
              <a:t>project.</a:t>
            </a:r>
            <a:endParaRPr lang="en-AU" sz="1400" dirty="0">
              <a:solidFill>
                <a:prstClr val="black"/>
              </a:solidFill>
              <a:latin typeface="Arial" charset="0"/>
              <a:ea typeface="ＭＳ Ｐゴシック" charset="-128"/>
            </a:endParaRPr>
          </a:p>
          <a:p>
            <a:pPr marL="0" lvl="0" indent="0">
              <a:spcBef>
                <a:spcPct val="0"/>
              </a:spcBef>
              <a:buNone/>
            </a:pPr>
            <a:r>
              <a:rPr lang="en-AU" sz="1400" dirty="0">
                <a:solidFill>
                  <a:prstClr val="black"/>
                </a:solidFill>
                <a:latin typeface="Arial" charset="0"/>
                <a:ea typeface="ＭＳ Ｐゴシック" charset="-128"/>
              </a:rPr>
              <a:t> </a:t>
            </a:r>
          </a:p>
          <a:p>
            <a:pPr marL="0" lvl="0" indent="0">
              <a:spcBef>
                <a:spcPct val="0"/>
              </a:spcBef>
              <a:buNone/>
            </a:pPr>
            <a:r>
              <a:rPr lang="en-AU" sz="1400" dirty="0">
                <a:solidFill>
                  <a:prstClr val="black"/>
                </a:solidFill>
                <a:latin typeface="Arial" charset="0"/>
                <a:ea typeface="ＭＳ Ｐゴシック" charset="-128"/>
              </a:rPr>
              <a:t>During the process the Divisional Biosafety Representative may be able to offer assistance.</a:t>
            </a:r>
          </a:p>
          <a:p>
            <a:pPr marL="0" lvl="0" indent="0">
              <a:spcBef>
                <a:spcPct val="0"/>
              </a:spcBef>
              <a:buNone/>
            </a:pPr>
            <a:r>
              <a:rPr lang="en-AU" sz="1400" dirty="0">
                <a:solidFill>
                  <a:prstClr val="black"/>
                </a:solidFill>
                <a:latin typeface="Arial" charset="0"/>
                <a:ea typeface="ＭＳ Ｐゴシック" charset="-128"/>
              </a:rPr>
              <a:t> </a:t>
            </a:r>
          </a:p>
          <a:p>
            <a:pPr marL="0" lvl="0" indent="0">
              <a:spcBef>
                <a:spcPct val="0"/>
              </a:spcBef>
              <a:buNone/>
            </a:pPr>
            <a:r>
              <a:rPr lang="en-AU" sz="1400" dirty="0">
                <a:solidFill>
                  <a:prstClr val="black"/>
                </a:solidFill>
                <a:latin typeface="Arial" charset="0"/>
                <a:ea typeface="ＭＳ Ｐゴシック" charset="-128"/>
              </a:rPr>
              <a:t>An initial ruling will be made by an IBC member to determine one of the following for the project: </a:t>
            </a:r>
          </a:p>
          <a:p>
            <a:pPr marL="171450" lvl="0" indent="-171450">
              <a:spcBef>
                <a:spcPct val="0"/>
              </a:spcBef>
            </a:pPr>
            <a:r>
              <a:rPr lang="en-AU" sz="1400" dirty="0" smtClean="0">
                <a:solidFill>
                  <a:prstClr val="black"/>
                </a:solidFill>
                <a:latin typeface="Arial" charset="0"/>
                <a:ea typeface="ＭＳ Ｐゴシック" charset="-128"/>
              </a:rPr>
              <a:t>Confirm </a:t>
            </a:r>
            <a:r>
              <a:rPr lang="en-AU" sz="1400" dirty="0">
                <a:solidFill>
                  <a:prstClr val="black"/>
                </a:solidFill>
                <a:latin typeface="Arial" charset="0"/>
                <a:ea typeface="ＭＳ Ｐゴシック" charset="-128"/>
              </a:rPr>
              <a:t>that the biosafety application process is relevant, and the full biosafety application is to be completed; or </a:t>
            </a:r>
          </a:p>
          <a:p>
            <a:pPr marL="171450" lvl="0" indent="-171450">
              <a:spcBef>
                <a:spcPct val="0"/>
              </a:spcBef>
            </a:pPr>
            <a:r>
              <a:rPr lang="en-AU" sz="1400" dirty="0">
                <a:solidFill>
                  <a:prstClr val="black"/>
                </a:solidFill>
                <a:latin typeface="Arial" charset="0"/>
                <a:ea typeface="ＭＳ Ｐゴシック" charset="-128"/>
              </a:rPr>
              <a:t>That the biosafety application process is not relevant, and the decision will be recorded on a central register maintained on the Biosafety Drive; or </a:t>
            </a:r>
          </a:p>
          <a:p>
            <a:pPr marL="171450" lvl="0" indent="-171450">
              <a:spcBef>
                <a:spcPct val="0"/>
              </a:spcBef>
            </a:pPr>
            <a:r>
              <a:rPr lang="en-AU" sz="1400" dirty="0">
                <a:solidFill>
                  <a:prstClr val="black"/>
                </a:solidFill>
                <a:latin typeface="Arial" charset="0"/>
                <a:ea typeface="ＭＳ Ｐゴシック" charset="-128"/>
              </a:rPr>
              <a:t>Further information is required to make the assessment.</a:t>
            </a:r>
          </a:p>
          <a:p>
            <a:pPr marL="0" lvl="0" indent="0">
              <a:spcBef>
                <a:spcPct val="0"/>
              </a:spcBef>
              <a:buNone/>
            </a:pPr>
            <a:endParaRPr lang="en-AU" sz="1400" dirty="0">
              <a:solidFill>
                <a:prstClr val="black"/>
              </a:solidFill>
              <a:latin typeface="Arial" charset="0"/>
              <a:ea typeface="ＭＳ Ｐゴシック" charset="-128"/>
            </a:endParaRPr>
          </a:p>
          <a:p>
            <a:pPr marL="0" lvl="0" indent="0">
              <a:spcBef>
                <a:spcPct val="0"/>
              </a:spcBef>
              <a:buNone/>
            </a:pPr>
            <a:r>
              <a:rPr lang="en-AU" sz="1400" dirty="0">
                <a:solidFill>
                  <a:prstClr val="black"/>
                </a:solidFill>
                <a:latin typeface="Arial" charset="0"/>
                <a:ea typeface="ＭＳ Ｐゴシック" charset="-128"/>
              </a:rPr>
              <a:t>Biosafety Applications can be </a:t>
            </a:r>
            <a:r>
              <a:rPr lang="en-AU" sz="1400" dirty="0" smtClean="0">
                <a:solidFill>
                  <a:prstClr val="black"/>
                </a:solidFill>
                <a:latin typeface="Arial" charset="0"/>
                <a:ea typeface="ＭＳ Ｐゴシック" charset="-128"/>
              </a:rPr>
              <a:t>sent </a:t>
            </a:r>
            <a:r>
              <a:rPr lang="en-AU" sz="1400" dirty="0">
                <a:solidFill>
                  <a:prstClr val="black"/>
                </a:solidFill>
                <a:latin typeface="Arial" charset="0"/>
                <a:ea typeface="ＭＳ Ｐゴシック" charset="-128"/>
              </a:rPr>
              <a:t>to </a:t>
            </a:r>
            <a:r>
              <a:rPr lang="en-AU" sz="1400" dirty="0" smtClean="0">
                <a:solidFill>
                  <a:prstClr val="black"/>
                </a:solidFill>
                <a:latin typeface="Arial" charset="0"/>
                <a:ea typeface="ＭＳ Ｐゴシック" charset="-128"/>
                <a:hlinkClick r:id="rId2"/>
              </a:rPr>
              <a:t>biosafety@jcu.edu.au</a:t>
            </a:r>
            <a:r>
              <a:rPr lang="en-AU" sz="1400" dirty="0" smtClean="0">
                <a:solidFill>
                  <a:prstClr val="black"/>
                </a:solidFill>
                <a:latin typeface="Arial" charset="0"/>
                <a:ea typeface="ＭＳ Ｐゴシック" charset="-128"/>
              </a:rPr>
              <a:t>.</a:t>
            </a:r>
            <a:endParaRPr lang="en-AU" sz="1400" dirty="0">
              <a:solidFill>
                <a:prstClr val="black"/>
              </a:solidFill>
              <a:latin typeface="Arial" charset="0"/>
              <a:ea typeface="ＭＳ Ｐゴシック" charset="-128"/>
            </a:endParaRPr>
          </a:p>
          <a:p>
            <a:pPr marL="0" lvl="0" indent="0">
              <a:spcBef>
                <a:spcPct val="0"/>
              </a:spcBef>
              <a:buNone/>
            </a:pPr>
            <a:endParaRPr lang="en-AU" sz="1400" dirty="0">
              <a:solidFill>
                <a:prstClr val="black"/>
              </a:solidFill>
              <a:latin typeface="Arial" charset="0"/>
              <a:ea typeface="ＭＳ Ｐゴシック" charset="-128"/>
            </a:endParaRPr>
          </a:p>
          <a:p>
            <a:pPr marL="0" lvl="0" indent="0">
              <a:spcBef>
                <a:spcPct val="0"/>
              </a:spcBef>
              <a:buNone/>
            </a:pPr>
            <a:r>
              <a:rPr lang="en-AU" sz="1400" b="1" dirty="0">
                <a:solidFill>
                  <a:prstClr val="black"/>
                </a:solidFill>
                <a:latin typeface="Arial" charset="0"/>
                <a:ea typeface="ＭＳ Ｐゴシック" charset="-128"/>
              </a:rPr>
              <a:t>Biosafety Training</a:t>
            </a:r>
          </a:p>
          <a:p>
            <a:pPr marL="285750" lvl="0" indent="-285750">
              <a:spcBef>
                <a:spcPct val="0"/>
              </a:spcBef>
            </a:pPr>
            <a:r>
              <a:rPr lang="en-AU" sz="1400" dirty="0" smtClean="0">
                <a:solidFill>
                  <a:prstClr val="black"/>
                </a:solidFill>
                <a:latin typeface="Arial" charset="0"/>
                <a:ea typeface="ＭＳ Ｐゴシック" charset="-128"/>
              </a:rPr>
              <a:t>Any </a:t>
            </a:r>
            <a:r>
              <a:rPr lang="en-AU" sz="1400" dirty="0">
                <a:solidFill>
                  <a:prstClr val="black"/>
                </a:solidFill>
                <a:latin typeface="Arial" charset="0"/>
                <a:ea typeface="ＭＳ Ｐゴシック" charset="-128"/>
              </a:rPr>
              <a:t>person working with biological material in a PC facility and in the field must complete and pass the Biosafety training </a:t>
            </a:r>
            <a:r>
              <a:rPr lang="en-AU" sz="1400" dirty="0" smtClean="0">
                <a:solidFill>
                  <a:prstClr val="black"/>
                </a:solidFill>
                <a:latin typeface="Arial" charset="0"/>
                <a:ea typeface="ＭＳ Ｐゴシック" charset="-128"/>
              </a:rPr>
              <a:t>           that </a:t>
            </a:r>
            <a:r>
              <a:rPr lang="en-AU" sz="1400" dirty="0">
                <a:solidFill>
                  <a:prstClr val="black"/>
                </a:solidFill>
                <a:latin typeface="Arial" charset="0"/>
                <a:ea typeface="ＭＳ Ｐゴシック" charset="-128"/>
              </a:rPr>
              <a:t>is </a:t>
            </a:r>
            <a:r>
              <a:rPr lang="en-AU" sz="1400" dirty="0" smtClean="0">
                <a:solidFill>
                  <a:prstClr val="black"/>
                </a:solidFill>
                <a:latin typeface="Arial" charset="0"/>
                <a:ea typeface="ＭＳ Ｐゴシック" charset="-128"/>
              </a:rPr>
              <a:t>available </a:t>
            </a:r>
            <a:r>
              <a:rPr lang="en-AU" sz="1400" dirty="0">
                <a:solidFill>
                  <a:prstClr val="black"/>
                </a:solidFill>
                <a:latin typeface="Arial" charset="0"/>
                <a:ea typeface="ＭＳ Ｐゴシック" charset="-128"/>
              </a:rPr>
              <a:t>on Learn JCU.  </a:t>
            </a:r>
          </a:p>
          <a:p>
            <a:pPr marL="285750" lvl="0" indent="-285750">
              <a:spcBef>
                <a:spcPct val="0"/>
              </a:spcBef>
            </a:pPr>
            <a:r>
              <a:rPr lang="en-AU" sz="1400" dirty="0">
                <a:solidFill>
                  <a:prstClr val="black"/>
                </a:solidFill>
                <a:latin typeface="Arial" charset="0"/>
                <a:ea typeface="ＭＳ Ｐゴシック" charset="-128"/>
              </a:rPr>
              <a:t>A laboratory induction is required to be completed by anyone working within a physical containment facility or laboratory.  </a:t>
            </a:r>
          </a:p>
          <a:p>
            <a:pPr marL="285750" lvl="0" indent="-285750">
              <a:spcBef>
                <a:spcPct val="0"/>
              </a:spcBef>
            </a:pPr>
            <a:r>
              <a:rPr lang="en-AU" sz="1400" dirty="0">
                <a:solidFill>
                  <a:prstClr val="black"/>
                </a:solidFill>
                <a:latin typeface="Arial" charset="0"/>
                <a:ea typeface="ＭＳ Ｐゴシック" charset="-128"/>
              </a:rPr>
              <a:t>Adequate training and instruction may also be required prior to the operation of any specific piece of equipment. </a:t>
            </a:r>
          </a:p>
          <a:p>
            <a:endParaRPr lang="en-AU" sz="1800" dirty="0"/>
          </a:p>
        </p:txBody>
      </p:sp>
    </p:spTree>
    <p:extLst>
      <p:ext uri="{BB962C8B-B14F-4D97-AF65-F5344CB8AC3E}">
        <p14:creationId xmlns:p14="http://schemas.microsoft.com/office/powerpoint/2010/main" val="398763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54195"/>
          </a:xfrm>
        </p:spPr>
        <p:txBody>
          <a:bodyPr/>
          <a:lstStyle/>
          <a:p>
            <a:r>
              <a:rPr lang="en-AU" sz="2400" dirty="0">
                <a:solidFill>
                  <a:srgbClr val="005ABB"/>
                </a:solidFill>
                <a:latin typeface="Arial"/>
                <a:ea typeface="MS PGothic" pitchFamily="34" charset="-128"/>
                <a:cs typeface="Arial"/>
              </a:rPr>
              <a:t>Biological Spill</a:t>
            </a:r>
            <a:r>
              <a:rPr lang="en-AU" dirty="0"/>
              <a:t/>
            </a:r>
            <a:br>
              <a:rPr lang="en-AU" dirty="0"/>
            </a:br>
            <a:endParaRPr lang="en-AU" dirty="0"/>
          </a:p>
        </p:txBody>
      </p:sp>
      <p:sp>
        <p:nvSpPr>
          <p:cNvPr id="3" name="Content Placeholder 2"/>
          <p:cNvSpPr>
            <a:spLocks noGrp="1"/>
          </p:cNvSpPr>
          <p:nvPr>
            <p:ph idx="1"/>
          </p:nvPr>
        </p:nvSpPr>
        <p:spPr>
          <a:xfrm>
            <a:off x="614995" y="1136823"/>
            <a:ext cx="10738805" cy="5040140"/>
          </a:xfrm>
        </p:spPr>
        <p:txBody>
          <a:bodyPr/>
          <a:lstStyle/>
          <a:p>
            <a:r>
              <a:rPr lang="en-AU" sz="1800" dirty="0"/>
              <a:t>Advise others in the vicinity</a:t>
            </a:r>
          </a:p>
          <a:p>
            <a:r>
              <a:rPr lang="en-AU" sz="1800" dirty="0"/>
              <a:t>Allow the spill to settle to avoid aerosols</a:t>
            </a:r>
          </a:p>
          <a:p>
            <a:r>
              <a:rPr lang="en-AU" sz="1800" dirty="0"/>
              <a:t>Use biological spill kits</a:t>
            </a:r>
          </a:p>
          <a:p>
            <a:r>
              <a:rPr lang="en-AU" sz="1800" dirty="0"/>
              <a:t>Use PPE, respirator, gloves and gown</a:t>
            </a:r>
          </a:p>
          <a:p>
            <a:r>
              <a:rPr lang="en-AU" sz="1800" dirty="0"/>
              <a:t>Follow the documented cleaning process for the laboratory (</a:t>
            </a:r>
            <a:r>
              <a:rPr lang="en-AU" sz="1800" dirty="0" err="1"/>
              <a:t>eg</a:t>
            </a:r>
            <a:r>
              <a:rPr lang="en-AU" sz="1800" dirty="0"/>
              <a:t> absorb with material, then spray with 70% ethanol)</a:t>
            </a:r>
          </a:p>
          <a:p>
            <a:r>
              <a:rPr lang="en-AU" sz="1800" dirty="0"/>
              <a:t>Autoclave </a:t>
            </a:r>
            <a:r>
              <a:rPr lang="en-AU" sz="1800" dirty="0" smtClean="0"/>
              <a:t>waste</a:t>
            </a:r>
            <a:endParaRPr lang="en-AU" sz="1800" dirty="0"/>
          </a:p>
          <a:p>
            <a:r>
              <a:rPr lang="en-AU" sz="1800" dirty="0"/>
              <a:t>Make an entry in </a:t>
            </a:r>
            <a:r>
              <a:rPr lang="en-AU" sz="1800" dirty="0" smtClean="0"/>
              <a:t>Riskware.</a:t>
            </a:r>
            <a:endParaRPr lang="en-AU" sz="1800" dirty="0"/>
          </a:p>
          <a:p>
            <a:endParaRPr lang="en-AU" sz="1800" dirty="0"/>
          </a:p>
        </p:txBody>
      </p:sp>
    </p:spTree>
    <p:extLst>
      <p:ext uri="{BB962C8B-B14F-4D97-AF65-F5344CB8AC3E}">
        <p14:creationId xmlns:p14="http://schemas.microsoft.com/office/powerpoint/2010/main" val="905177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54195"/>
          </a:xfrm>
        </p:spPr>
        <p:txBody>
          <a:bodyPr/>
          <a:lstStyle/>
          <a:p>
            <a:r>
              <a:rPr lang="en-AU" sz="2400" dirty="0">
                <a:solidFill>
                  <a:srgbClr val="005ABB"/>
                </a:solidFill>
                <a:latin typeface="Arial"/>
                <a:ea typeface="MS PGothic" pitchFamily="34" charset="-128"/>
                <a:cs typeface="Arial"/>
              </a:rPr>
              <a:t>Biosafety Cabinets</a:t>
            </a:r>
            <a:r>
              <a:rPr lang="en-AU" dirty="0"/>
              <a:t/>
            </a:r>
            <a:br>
              <a:rPr lang="en-AU" dirty="0"/>
            </a:br>
            <a:endParaRPr lang="en-AU" dirty="0"/>
          </a:p>
        </p:txBody>
      </p:sp>
      <p:sp>
        <p:nvSpPr>
          <p:cNvPr id="3" name="Content Placeholder 2"/>
          <p:cNvSpPr>
            <a:spLocks noGrp="1"/>
          </p:cNvSpPr>
          <p:nvPr>
            <p:ph idx="1"/>
          </p:nvPr>
        </p:nvSpPr>
        <p:spPr>
          <a:xfrm>
            <a:off x="614995" y="1136823"/>
            <a:ext cx="10738805" cy="5040140"/>
          </a:xfrm>
        </p:spPr>
        <p:txBody>
          <a:bodyPr/>
          <a:lstStyle/>
          <a:p>
            <a:r>
              <a:rPr lang="en-US" sz="1800" dirty="0"/>
              <a:t>Biosafety cabinets are used specifically for biological hazards; these cabinets are not the same as chemical fume cabinets. Chemical fume cabinets shall not be used when working with infectious </a:t>
            </a:r>
            <a:r>
              <a:rPr lang="en-US" sz="1800" dirty="0" smtClean="0"/>
              <a:t>materials</a:t>
            </a:r>
            <a:endParaRPr lang="en-US" sz="1800" dirty="0"/>
          </a:p>
          <a:p>
            <a:r>
              <a:rPr lang="en-US" sz="1800" dirty="0" smtClean="0"/>
              <a:t>Anyone </a:t>
            </a:r>
            <a:r>
              <a:rPr lang="en-US" sz="1800" dirty="0"/>
              <a:t>using a biosafety cabinet is to be trained in the operating procedures including decontamination </a:t>
            </a:r>
            <a:r>
              <a:rPr lang="en-US" sz="1800" dirty="0" smtClean="0"/>
              <a:t>procedures</a:t>
            </a:r>
            <a:endParaRPr lang="en-US" sz="1800" dirty="0"/>
          </a:p>
          <a:p>
            <a:r>
              <a:rPr lang="en-US" sz="1800" dirty="0" smtClean="0"/>
              <a:t>Any </a:t>
            </a:r>
            <a:r>
              <a:rPr lang="en-US" sz="1800" dirty="0"/>
              <a:t>procedure that produces aerosols should be performed in a biosafety </a:t>
            </a:r>
            <a:r>
              <a:rPr lang="en-US" sz="1800" dirty="0" smtClean="0"/>
              <a:t>cabinet</a:t>
            </a:r>
            <a:endParaRPr lang="en-US" sz="1800" dirty="0"/>
          </a:p>
          <a:p>
            <a:r>
              <a:rPr lang="en-US" sz="1800" dirty="0"/>
              <a:t>Biosafety cabinets are to be inspected and tested </a:t>
            </a:r>
            <a:r>
              <a:rPr lang="en-US" sz="1800" dirty="0" smtClean="0"/>
              <a:t>against </a:t>
            </a:r>
            <a:r>
              <a:rPr lang="en-US" sz="1800" dirty="0"/>
              <a:t>the relevant Australian Standard for the </a:t>
            </a:r>
            <a:r>
              <a:rPr lang="en-US" sz="1800" dirty="0" smtClean="0"/>
              <a:t>class of </a:t>
            </a:r>
            <a:r>
              <a:rPr lang="en-US" sz="1800" dirty="0"/>
              <a:t>cabinet before the first use and </a:t>
            </a:r>
            <a:r>
              <a:rPr lang="en-US" sz="1800" dirty="0" smtClean="0"/>
              <a:t>then annually</a:t>
            </a:r>
            <a:endParaRPr lang="en-US" sz="1800" dirty="0"/>
          </a:p>
          <a:p>
            <a:r>
              <a:rPr lang="en-US" sz="1800" dirty="0" smtClean="0"/>
              <a:t>The </a:t>
            </a:r>
            <a:r>
              <a:rPr lang="en-US" sz="1800" dirty="0"/>
              <a:t>test date is to be displayed on the cabinet.</a:t>
            </a:r>
          </a:p>
          <a:p>
            <a:pPr marL="0" indent="0">
              <a:buNone/>
            </a:pPr>
            <a:r>
              <a:rPr lang="en-US" sz="1800" dirty="0"/>
              <a:t> </a:t>
            </a:r>
          </a:p>
          <a:p>
            <a:endParaRPr lang="en-AU" sz="1800" dirty="0"/>
          </a:p>
        </p:txBody>
      </p:sp>
    </p:spTree>
    <p:extLst>
      <p:ext uri="{BB962C8B-B14F-4D97-AF65-F5344CB8AC3E}">
        <p14:creationId xmlns:p14="http://schemas.microsoft.com/office/powerpoint/2010/main" val="31008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562432"/>
          </a:xfrm>
        </p:spPr>
        <p:txBody>
          <a:bodyPr/>
          <a:lstStyle/>
          <a:p>
            <a:r>
              <a:rPr lang="en-AU" sz="2400" dirty="0">
                <a:solidFill>
                  <a:srgbClr val="005ABB"/>
                </a:solidFill>
                <a:latin typeface="Arial"/>
                <a:ea typeface="MS PGothic" pitchFamily="34" charset="-128"/>
                <a:cs typeface="Arial"/>
              </a:rPr>
              <a:t>Transporting Biologicals</a:t>
            </a:r>
            <a:r>
              <a:rPr lang="en-AU" dirty="0"/>
              <a:t/>
            </a:r>
            <a:br>
              <a:rPr lang="en-AU" dirty="0"/>
            </a:br>
            <a:endParaRPr lang="en-AU" dirty="0"/>
          </a:p>
        </p:txBody>
      </p:sp>
      <p:sp>
        <p:nvSpPr>
          <p:cNvPr id="3" name="Content Placeholder 2"/>
          <p:cNvSpPr>
            <a:spLocks noGrp="1"/>
          </p:cNvSpPr>
          <p:nvPr>
            <p:ph idx="1"/>
          </p:nvPr>
        </p:nvSpPr>
        <p:spPr>
          <a:xfrm>
            <a:off x="614995" y="1145061"/>
            <a:ext cx="10738805" cy="5031902"/>
          </a:xfrm>
        </p:spPr>
        <p:txBody>
          <a:bodyPr/>
          <a:lstStyle/>
          <a:p>
            <a:endParaRPr lang="en-AU" sz="1800" dirty="0"/>
          </a:p>
        </p:txBody>
      </p:sp>
    </p:spTree>
    <p:extLst>
      <p:ext uri="{BB962C8B-B14F-4D97-AF65-F5344CB8AC3E}">
        <p14:creationId xmlns:p14="http://schemas.microsoft.com/office/powerpoint/2010/main" val="4075372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562432"/>
          </a:xfrm>
        </p:spPr>
        <p:txBody>
          <a:bodyPr/>
          <a:lstStyle/>
          <a:p>
            <a:r>
              <a:rPr lang="en-AU" sz="2400" dirty="0">
                <a:solidFill>
                  <a:srgbClr val="005ABB"/>
                </a:solidFill>
                <a:latin typeface="Arial"/>
                <a:ea typeface="MS PGothic" pitchFamily="34" charset="-128"/>
                <a:cs typeface="Arial"/>
              </a:rPr>
              <a:t>Quarantine</a:t>
            </a:r>
            <a:r>
              <a:rPr lang="en-AU" dirty="0"/>
              <a:t/>
            </a:r>
            <a:br>
              <a:rPr lang="en-AU" dirty="0"/>
            </a:br>
            <a:endParaRPr lang="en-AU" dirty="0"/>
          </a:p>
        </p:txBody>
      </p:sp>
      <p:sp>
        <p:nvSpPr>
          <p:cNvPr id="3" name="Content Placeholder 2"/>
          <p:cNvSpPr>
            <a:spLocks noGrp="1"/>
          </p:cNvSpPr>
          <p:nvPr>
            <p:ph idx="1"/>
          </p:nvPr>
        </p:nvSpPr>
        <p:spPr>
          <a:xfrm>
            <a:off x="614995" y="1145060"/>
            <a:ext cx="10738805" cy="5031902"/>
          </a:xfrm>
        </p:spPr>
        <p:txBody>
          <a:bodyPr/>
          <a:lstStyle/>
          <a:p>
            <a:pPr marL="0" lvl="0" indent="0">
              <a:spcBef>
                <a:spcPct val="0"/>
              </a:spcBef>
              <a:buNone/>
            </a:pPr>
            <a:r>
              <a:rPr lang="en-AU" sz="1800" dirty="0">
                <a:solidFill>
                  <a:prstClr val="black"/>
                </a:solidFill>
                <a:latin typeface="Arial" charset="0"/>
                <a:ea typeface="ＭＳ Ｐゴシック" charset="-128"/>
              </a:rPr>
              <a:t>Quarantine requirements are monitored by the Department of Agriculture and Water Resources in accordance with the Queensland Biosecurity Act 2014.</a:t>
            </a:r>
          </a:p>
          <a:p>
            <a:pPr marL="0" lvl="0" indent="0">
              <a:spcBef>
                <a:spcPct val="0"/>
              </a:spcBef>
              <a:buNone/>
            </a:pPr>
            <a:endParaRPr lang="en-AU" sz="1800" dirty="0">
              <a:solidFill>
                <a:prstClr val="black"/>
              </a:solidFill>
              <a:latin typeface="Arial" charset="0"/>
              <a:ea typeface="ＭＳ Ｐゴシック" charset="-128"/>
            </a:endParaRPr>
          </a:p>
          <a:p>
            <a:pPr marL="0" lvl="0" indent="0">
              <a:spcBef>
                <a:spcPct val="0"/>
              </a:spcBef>
              <a:buNone/>
            </a:pPr>
            <a:r>
              <a:rPr lang="en-AU" sz="1800" dirty="0">
                <a:solidFill>
                  <a:prstClr val="black"/>
                </a:solidFill>
                <a:latin typeface="Arial" charset="0"/>
                <a:ea typeface="ＭＳ Ｐゴシック" charset="-128"/>
              </a:rPr>
              <a:t>The Department issues permits for importation and monitors compliance through auditing of Quarantine Approved Premises (QAP).</a:t>
            </a:r>
          </a:p>
          <a:p>
            <a:pPr marL="0" lvl="0" indent="0">
              <a:spcBef>
                <a:spcPct val="0"/>
              </a:spcBef>
              <a:buNone/>
            </a:pPr>
            <a:endParaRPr lang="en-AU" sz="1800" dirty="0">
              <a:solidFill>
                <a:prstClr val="black"/>
              </a:solidFill>
              <a:latin typeface="Arial" charset="0"/>
              <a:ea typeface="ＭＳ Ｐゴシック" charset="-128"/>
            </a:endParaRPr>
          </a:p>
          <a:p>
            <a:pPr marL="0" lvl="0" indent="0">
              <a:spcBef>
                <a:spcPct val="0"/>
              </a:spcBef>
              <a:buNone/>
            </a:pPr>
            <a:r>
              <a:rPr lang="en-AU" sz="1800" dirty="0">
                <a:solidFill>
                  <a:prstClr val="black"/>
                </a:solidFill>
                <a:latin typeface="Arial" charset="0"/>
                <a:ea typeface="ＭＳ Ｐゴシック" charset="-128"/>
              </a:rPr>
              <a:t>Import permits impose the requirements relating to the specific application.  The requirements of a permit must be met in full.  </a:t>
            </a:r>
          </a:p>
          <a:p>
            <a:pPr marL="0" lvl="0" indent="0">
              <a:spcBef>
                <a:spcPct val="0"/>
              </a:spcBef>
              <a:buNone/>
            </a:pPr>
            <a:endParaRPr lang="en-AU" sz="1800" dirty="0">
              <a:solidFill>
                <a:prstClr val="black"/>
              </a:solidFill>
              <a:latin typeface="Arial" charset="0"/>
              <a:ea typeface="ＭＳ Ｐゴシック" charset="-128"/>
            </a:endParaRPr>
          </a:p>
          <a:p>
            <a:pPr marL="0" lvl="0" indent="0">
              <a:spcBef>
                <a:spcPct val="0"/>
              </a:spcBef>
              <a:buNone/>
            </a:pPr>
            <a:r>
              <a:rPr lang="en-AU" sz="1800" dirty="0">
                <a:solidFill>
                  <a:prstClr val="black"/>
                </a:solidFill>
                <a:latin typeface="Arial" charset="0"/>
                <a:ea typeface="ＭＳ Ｐゴシック" charset="-128"/>
              </a:rPr>
              <a:t>Import permit requirements can range from:</a:t>
            </a:r>
          </a:p>
          <a:p>
            <a:pPr>
              <a:spcBef>
                <a:spcPct val="0"/>
              </a:spcBef>
            </a:pPr>
            <a:r>
              <a:rPr lang="en-AU" sz="1800" dirty="0" smtClean="0">
                <a:solidFill>
                  <a:prstClr val="black"/>
                </a:solidFill>
                <a:latin typeface="Arial" charset="0"/>
                <a:ea typeface="ＭＳ Ｐゴシック" charset="-128"/>
              </a:rPr>
              <a:t>Initial </a:t>
            </a:r>
            <a:r>
              <a:rPr lang="en-AU" sz="1800" dirty="0">
                <a:solidFill>
                  <a:prstClr val="black"/>
                </a:solidFill>
                <a:latin typeface="Arial" charset="0"/>
                <a:ea typeface="ＭＳ Ｐゴシック" charset="-128"/>
              </a:rPr>
              <a:t>inspection at the point of entry (in some cases there are no further requirements</a:t>
            </a:r>
            <a:r>
              <a:rPr lang="en-AU" sz="1800" dirty="0" smtClean="0">
                <a:solidFill>
                  <a:prstClr val="black"/>
                </a:solidFill>
                <a:latin typeface="Arial" charset="0"/>
                <a:ea typeface="ＭＳ Ｐゴシック" charset="-128"/>
              </a:rPr>
              <a:t>)</a:t>
            </a:r>
            <a:endParaRPr lang="en-AU" sz="1800" dirty="0">
              <a:solidFill>
                <a:prstClr val="black"/>
              </a:solidFill>
              <a:latin typeface="Arial" charset="0"/>
              <a:ea typeface="ＭＳ Ｐゴシック" charset="-128"/>
            </a:endParaRPr>
          </a:p>
          <a:p>
            <a:pPr>
              <a:spcBef>
                <a:spcPct val="0"/>
              </a:spcBef>
            </a:pPr>
            <a:r>
              <a:rPr lang="en-AU" sz="1800" dirty="0">
                <a:solidFill>
                  <a:prstClr val="black"/>
                </a:solidFill>
                <a:latin typeface="Arial" charset="0"/>
                <a:ea typeface="ＭＳ Ｐゴシック" charset="-128"/>
              </a:rPr>
              <a:t>Import with post entry requirements including the need to use material within a Quarantine </a:t>
            </a:r>
            <a:r>
              <a:rPr lang="en-AU" sz="1800" dirty="0" smtClean="0">
                <a:solidFill>
                  <a:prstClr val="black"/>
                </a:solidFill>
                <a:latin typeface="Arial" charset="0"/>
                <a:ea typeface="ＭＳ Ｐゴシック" charset="-128"/>
              </a:rPr>
              <a:t>Approved Arrangement </a:t>
            </a:r>
            <a:r>
              <a:rPr lang="en-AU" sz="1800" dirty="0">
                <a:solidFill>
                  <a:prstClr val="black"/>
                </a:solidFill>
                <a:latin typeface="Arial" charset="0"/>
                <a:ea typeface="ＭＳ Ｐゴシック" charset="-128"/>
              </a:rPr>
              <a:t>(QAA), track usage and disposal.</a:t>
            </a:r>
          </a:p>
          <a:p>
            <a:pPr marL="0" indent="0">
              <a:buNone/>
            </a:pPr>
            <a:endParaRPr lang="en-AU" sz="1800" dirty="0"/>
          </a:p>
        </p:txBody>
      </p:sp>
    </p:spTree>
    <p:extLst>
      <p:ext uri="{BB962C8B-B14F-4D97-AF65-F5344CB8AC3E}">
        <p14:creationId xmlns:p14="http://schemas.microsoft.com/office/powerpoint/2010/main" val="2879214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45957"/>
          </a:xfrm>
        </p:spPr>
        <p:txBody>
          <a:bodyPr/>
          <a:lstStyle/>
          <a:p>
            <a:pPr defTabSz="457200" eaLnBrk="0" fontAlgn="base" hangingPunct="0">
              <a:spcBef>
                <a:spcPct val="20000"/>
              </a:spcBef>
              <a:spcAft>
                <a:spcPct val="0"/>
              </a:spcAft>
            </a:pPr>
            <a:r>
              <a:rPr lang="en-AU" sz="2400" dirty="0">
                <a:solidFill>
                  <a:srgbClr val="005ABB"/>
                </a:solidFill>
                <a:latin typeface="Arial"/>
                <a:ea typeface="MS PGothic" pitchFamily="34" charset="-128"/>
                <a:cs typeface="Arial"/>
              </a:rPr>
              <a:t>Quarantine (</a:t>
            </a:r>
            <a:r>
              <a:rPr lang="en-AU" sz="2400" dirty="0" err="1">
                <a:solidFill>
                  <a:srgbClr val="005ABB"/>
                </a:solidFill>
                <a:latin typeface="Arial"/>
                <a:ea typeface="MS PGothic" pitchFamily="34" charset="-128"/>
                <a:cs typeface="Arial"/>
              </a:rPr>
              <a:t>Cont</a:t>
            </a:r>
            <a:r>
              <a:rPr lang="en-AU" sz="2400" dirty="0">
                <a:solidFill>
                  <a:srgbClr val="005ABB"/>
                </a:solidFill>
                <a:latin typeface="Arial"/>
                <a:ea typeface="MS PGothic" pitchFamily="34" charset="-128"/>
                <a:cs typeface="Arial"/>
              </a:rPr>
              <a:t>)</a:t>
            </a:r>
          </a:p>
        </p:txBody>
      </p:sp>
      <p:sp>
        <p:nvSpPr>
          <p:cNvPr id="3" name="Content Placeholder 2"/>
          <p:cNvSpPr>
            <a:spLocks noGrp="1"/>
          </p:cNvSpPr>
          <p:nvPr>
            <p:ph idx="1"/>
          </p:nvPr>
        </p:nvSpPr>
        <p:spPr>
          <a:xfrm>
            <a:off x="614995" y="1128585"/>
            <a:ext cx="10738805" cy="5048378"/>
          </a:xfrm>
        </p:spPr>
        <p:txBody>
          <a:bodyPr/>
          <a:lstStyle/>
          <a:p>
            <a:pPr marL="0" lvl="0" indent="0">
              <a:spcBef>
                <a:spcPct val="0"/>
              </a:spcBef>
              <a:buNone/>
            </a:pPr>
            <a:r>
              <a:rPr lang="en-AU" sz="1500" b="1" dirty="0">
                <a:solidFill>
                  <a:prstClr val="black"/>
                </a:solidFill>
                <a:latin typeface="Arial" charset="0"/>
                <a:ea typeface="ＭＳ Ｐゴシック" charset="-128"/>
              </a:rPr>
              <a:t>Biosecurity Import Conditions:</a:t>
            </a:r>
          </a:p>
          <a:p>
            <a:pPr marL="0" lvl="0" indent="0">
              <a:spcBef>
                <a:spcPct val="0"/>
              </a:spcBef>
              <a:buNone/>
            </a:pPr>
            <a:r>
              <a:rPr lang="en-AU" sz="1500" dirty="0">
                <a:solidFill>
                  <a:prstClr val="black"/>
                </a:solidFill>
                <a:latin typeface="Arial" charset="0"/>
                <a:ea typeface="ＭＳ Ｐゴシック" charset="-128"/>
              </a:rPr>
              <a:t> </a:t>
            </a:r>
          </a:p>
          <a:p>
            <a:pPr marL="0" lvl="0" indent="0">
              <a:spcBef>
                <a:spcPct val="0"/>
              </a:spcBef>
              <a:buNone/>
            </a:pPr>
            <a:r>
              <a:rPr lang="en-AU" sz="1500" dirty="0">
                <a:solidFill>
                  <a:prstClr val="black"/>
                </a:solidFill>
                <a:latin typeface="Arial" charset="0"/>
                <a:ea typeface="ＭＳ Ｐゴシック" charset="-128"/>
              </a:rPr>
              <a:t>The Department of Agriculture and Water Resources has a Biosecurity Import Conditions (BICON) system for importing.  </a:t>
            </a:r>
          </a:p>
          <a:p>
            <a:pPr marL="0" lvl="0" indent="0">
              <a:spcBef>
                <a:spcPct val="0"/>
              </a:spcBef>
              <a:buNone/>
            </a:pPr>
            <a:r>
              <a:rPr lang="en-AU" sz="1500" dirty="0">
                <a:solidFill>
                  <a:prstClr val="black"/>
                </a:solidFill>
                <a:latin typeface="Arial" charset="0"/>
                <a:ea typeface="ＭＳ Ｐゴシック" charset="-128"/>
              </a:rPr>
              <a:t> </a:t>
            </a:r>
          </a:p>
          <a:p>
            <a:pPr marL="0" lvl="0" indent="0">
              <a:spcBef>
                <a:spcPct val="0"/>
              </a:spcBef>
              <a:buNone/>
            </a:pPr>
            <a:r>
              <a:rPr lang="en-AU" sz="1500" dirty="0">
                <a:solidFill>
                  <a:prstClr val="black"/>
                </a:solidFill>
                <a:latin typeface="Arial" charset="0"/>
                <a:ea typeface="ＭＳ Ｐゴシック" charset="-128"/>
              </a:rPr>
              <a:t>James Cook University has set up a </a:t>
            </a:r>
            <a:r>
              <a:rPr lang="en-AU" sz="1500" dirty="0" smtClean="0">
                <a:solidFill>
                  <a:prstClr val="black"/>
                </a:solidFill>
                <a:latin typeface="Arial" charset="0"/>
                <a:ea typeface="ＭＳ Ｐゴシック" charset="-128"/>
              </a:rPr>
              <a:t>multi-user </a:t>
            </a:r>
            <a:r>
              <a:rPr lang="en-AU" sz="1500" dirty="0">
                <a:solidFill>
                  <a:prstClr val="black"/>
                </a:solidFill>
                <a:latin typeface="Arial" charset="0"/>
                <a:ea typeface="ＭＳ Ｐゴシック" charset="-128"/>
              </a:rPr>
              <a:t>BICON account administered by the </a:t>
            </a:r>
            <a:r>
              <a:rPr lang="en-AU" sz="1500" dirty="0" smtClean="0">
                <a:solidFill>
                  <a:prstClr val="black"/>
                </a:solidFill>
                <a:latin typeface="Arial" charset="0"/>
                <a:ea typeface="ＭＳ Ｐゴシック" charset="-128"/>
              </a:rPr>
              <a:t>WHS </a:t>
            </a:r>
            <a:r>
              <a:rPr lang="en-AU" sz="1500" dirty="0">
                <a:solidFill>
                  <a:prstClr val="black"/>
                </a:solidFill>
                <a:latin typeface="Arial" charset="0"/>
                <a:ea typeface="ＭＳ Ｐゴシック" charset="-128"/>
              </a:rPr>
              <a:t>Unit.  </a:t>
            </a:r>
          </a:p>
          <a:p>
            <a:pPr marL="0" lvl="0" indent="0">
              <a:spcBef>
                <a:spcPct val="0"/>
              </a:spcBef>
              <a:buNone/>
            </a:pPr>
            <a:r>
              <a:rPr lang="en-AU" sz="1500" dirty="0">
                <a:solidFill>
                  <a:prstClr val="black"/>
                </a:solidFill>
                <a:latin typeface="Arial" charset="0"/>
                <a:ea typeface="ＭＳ Ｐゴシック" charset="-128"/>
              </a:rPr>
              <a:t> </a:t>
            </a:r>
          </a:p>
          <a:p>
            <a:pPr marL="0" lvl="0" indent="0">
              <a:spcBef>
                <a:spcPct val="0"/>
              </a:spcBef>
              <a:buNone/>
            </a:pPr>
            <a:r>
              <a:rPr lang="en-AU" sz="1500" dirty="0">
                <a:solidFill>
                  <a:prstClr val="black"/>
                </a:solidFill>
                <a:latin typeface="Arial" charset="0"/>
                <a:ea typeface="ＭＳ Ｐゴシック" charset="-128"/>
              </a:rPr>
              <a:t>Anyone planning on submitting import permit applications will need to register as a ‘user’ on the system.  There are two ways to become a ‘user’:</a:t>
            </a:r>
          </a:p>
          <a:p>
            <a:pPr lvl="0">
              <a:spcBef>
                <a:spcPct val="0"/>
              </a:spcBef>
              <a:buFont typeface="+mj-lt"/>
              <a:buAutoNum type="arabicPeriod"/>
            </a:pPr>
            <a:r>
              <a:rPr lang="en-AU" sz="1500" dirty="0" smtClean="0">
                <a:solidFill>
                  <a:prstClr val="black"/>
                </a:solidFill>
                <a:latin typeface="Arial" charset="0"/>
                <a:ea typeface="ＭＳ Ｐゴシック" charset="-128"/>
              </a:rPr>
              <a:t>Receiving </a:t>
            </a:r>
            <a:r>
              <a:rPr lang="en-AU" sz="1500" dirty="0">
                <a:solidFill>
                  <a:prstClr val="black"/>
                </a:solidFill>
                <a:latin typeface="Arial" charset="0"/>
                <a:ea typeface="ＭＳ Ｐゴシック" charset="-128"/>
              </a:rPr>
              <a:t>an invite from the system administrator.  Initially you would request an account from </a:t>
            </a:r>
            <a:r>
              <a:rPr lang="en-AU" sz="1500" u="sng" dirty="0" smtClean="0">
                <a:solidFill>
                  <a:prstClr val="black"/>
                </a:solidFill>
                <a:latin typeface="Arial" charset="0"/>
                <a:ea typeface="ＭＳ Ｐゴシック" charset="-128"/>
                <a:hlinkClick r:id="rId2"/>
              </a:rPr>
              <a:t>importpermit@jcu.edu.au</a:t>
            </a:r>
            <a:endParaRPr lang="en-AU" sz="1500" dirty="0">
              <a:solidFill>
                <a:prstClr val="black"/>
              </a:solidFill>
              <a:latin typeface="Arial" charset="0"/>
              <a:ea typeface="ＭＳ Ｐゴシック" charset="-128"/>
            </a:endParaRPr>
          </a:p>
          <a:p>
            <a:pPr lvl="0">
              <a:spcBef>
                <a:spcPct val="0"/>
              </a:spcBef>
              <a:buFont typeface="+mj-lt"/>
              <a:buAutoNum type="arabicPeriod"/>
            </a:pPr>
            <a:r>
              <a:rPr lang="en-AU" sz="1500" dirty="0" smtClean="0">
                <a:solidFill>
                  <a:prstClr val="black"/>
                </a:solidFill>
                <a:latin typeface="Arial" charset="0"/>
                <a:ea typeface="ＭＳ Ｐゴシック" charset="-128"/>
              </a:rPr>
              <a:t>When </a:t>
            </a:r>
            <a:r>
              <a:rPr lang="en-AU" sz="1500" dirty="0">
                <a:solidFill>
                  <a:prstClr val="black"/>
                </a:solidFill>
                <a:latin typeface="Arial" charset="0"/>
                <a:ea typeface="ＭＳ Ｐゴシック" charset="-128"/>
              </a:rPr>
              <a:t>applying in the BICON system selecting the ‘account type’ as joining an existing ‘</a:t>
            </a:r>
            <a:r>
              <a:rPr lang="en-AU" sz="1500" dirty="0" smtClean="0">
                <a:solidFill>
                  <a:prstClr val="black"/>
                </a:solidFill>
                <a:latin typeface="Arial" charset="0"/>
                <a:ea typeface="ＭＳ Ｐゴシック" charset="-128"/>
              </a:rPr>
              <a:t>multi-user </a:t>
            </a:r>
            <a:r>
              <a:rPr lang="en-AU" sz="1500" dirty="0">
                <a:solidFill>
                  <a:prstClr val="black"/>
                </a:solidFill>
                <a:latin typeface="Arial" charset="0"/>
                <a:ea typeface="ＭＳ Ｐゴシック" charset="-128"/>
              </a:rPr>
              <a:t>account’, and selecting James Cook University.</a:t>
            </a:r>
          </a:p>
          <a:p>
            <a:pPr marL="0" lvl="0" indent="0">
              <a:spcBef>
                <a:spcPct val="0"/>
              </a:spcBef>
              <a:buNone/>
            </a:pPr>
            <a:r>
              <a:rPr lang="en-AU" sz="1500" dirty="0">
                <a:solidFill>
                  <a:prstClr val="black"/>
                </a:solidFill>
                <a:latin typeface="Arial" charset="0"/>
                <a:ea typeface="ＭＳ Ｐゴシック" charset="-128"/>
              </a:rPr>
              <a:t> </a:t>
            </a:r>
          </a:p>
          <a:p>
            <a:pPr marL="0" lvl="0" indent="0">
              <a:spcBef>
                <a:spcPct val="0"/>
              </a:spcBef>
              <a:buNone/>
            </a:pPr>
            <a:r>
              <a:rPr lang="en-AU" sz="1500" dirty="0">
                <a:solidFill>
                  <a:prstClr val="black"/>
                </a:solidFill>
                <a:latin typeface="Arial" charset="0"/>
                <a:ea typeface="ＭＳ Ｐゴシック" charset="-128"/>
              </a:rPr>
              <a:t>Once you have a user </a:t>
            </a:r>
            <a:r>
              <a:rPr lang="en-AU" sz="1500" dirty="0" smtClean="0">
                <a:solidFill>
                  <a:prstClr val="black"/>
                </a:solidFill>
                <a:latin typeface="Arial" charset="0"/>
                <a:ea typeface="ＭＳ Ｐゴシック" charset="-128"/>
              </a:rPr>
              <a:t>account, </a:t>
            </a:r>
            <a:r>
              <a:rPr lang="en-AU" sz="1500" dirty="0">
                <a:solidFill>
                  <a:prstClr val="black"/>
                </a:solidFill>
                <a:latin typeface="Arial" charset="0"/>
                <a:ea typeface="ＭＳ Ｐゴシック" charset="-128"/>
              </a:rPr>
              <a:t>applications can be submitted to the Department of Agriculture and Water Resources.</a:t>
            </a:r>
          </a:p>
          <a:p>
            <a:pPr marL="0" lvl="0" indent="0">
              <a:spcBef>
                <a:spcPct val="0"/>
              </a:spcBef>
              <a:buNone/>
            </a:pPr>
            <a:r>
              <a:rPr lang="en-AU" sz="1500" dirty="0">
                <a:solidFill>
                  <a:prstClr val="black"/>
                </a:solidFill>
                <a:latin typeface="Arial" charset="0"/>
                <a:ea typeface="ＭＳ Ｐゴシック" charset="-128"/>
              </a:rPr>
              <a:t> </a:t>
            </a:r>
          </a:p>
          <a:p>
            <a:pPr marL="0" lvl="0" indent="0">
              <a:spcBef>
                <a:spcPct val="0"/>
              </a:spcBef>
              <a:buNone/>
            </a:pPr>
            <a:r>
              <a:rPr lang="en-AU" sz="1500" dirty="0">
                <a:solidFill>
                  <a:prstClr val="black"/>
                </a:solidFill>
                <a:latin typeface="Arial" charset="0"/>
                <a:ea typeface="ＭＳ Ｐゴシック" charset="-128"/>
              </a:rPr>
              <a:t>Permit applications can either be paid by credit card or a tax invoice can be generated from the system.  Be aware that when an invoice is generated the assessment process will not start until after the invoice is paid. </a:t>
            </a:r>
          </a:p>
          <a:p>
            <a:pPr marL="0" lvl="0" indent="0">
              <a:spcBef>
                <a:spcPct val="0"/>
              </a:spcBef>
              <a:buNone/>
            </a:pPr>
            <a:r>
              <a:rPr lang="en-AU" sz="1500" dirty="0">
                <a:solidFill>
                  <a:prstClr val="black"/>
                </a:solidFill>
                <a:latin typeface="Arial" charset="0"/>
                <a:ea typeface="ＭＳ Ｐゴシック" charset="-128"/>
              </a:rPr>
              <a:t> </a:t>
            </a:r>
          </a:p>
          <a:p>
            <a:pPr marL="0" lvl="0" indent="0">
              <a:spcBef>
                <a:spcPct val="0"/>
              </a:spcBef>
              <a:buNone/>
            </a:pPr>
            <a:r>
              <a:rPr lang="en-AU" sz="1500" dirty="0">
                <a:solidFill>
                  <a:prstClr val="black"/>
                </a:solidFill>
                <a:latin typeface="Arial" charset="0"/>
                <a:ea typeface="ＭＳ Ｐゴシック" charset="-128"/>
              </a:rPr>
              <a:t>Any permits in the previous ICON system will not convert over to BICON, and will eventually expire under the old system. </a:t>
            </a:r>
          </a:p>
          <a:p>
            <a:pPr marL="0" lvl="0" indent="0">
              <a:spcBef>
                <a:spcPct val="0"/>
              </a:spcBef>
              <a:buNone/>
            </a:pPr>
            <a:r>
              <a:rPr lang="en-AU" sz="1500" dirty="0">
                <a:solidFill>
                  <a:prstClr val="black"/>
                </a:solidFill>
                <a:latin typeface="Arial" charset="0"/>
                <a:ea typeface="ＭＳ Ｐゴシック" charset="-128"/>
              </a:rPr>
              <a:t> </a:t>
            </a:r>
          </a:p>
          <a:p>
            <a:pPr marL="0" lvl="0" indent="0">
              <a:spcBef>
                <a:spcPct val="0"/>
              </a:spcBef>
              <a:buNone/>
            </a:pPr>
            <a:r>
              <a:rPr lang="en-AU" sz="1500" dirty="0">
                <a:solidFill>
                  <a:prstClr val="black"/>
                </a:solidFill>
                <a:latin typeface="Arial" charset="0"/>
                <a:ea typeface="ＭＳ Ｐゴシック" charset="-128"/>
              </a:rPr>
              <a:t>Further information can be found at the following link: “</a:t>
            </a:r>
            <a:r>
              <a:rPr lang="en-AU" sz="1500" u="sng" dirty="0">
                <a:solidFill>
                  <a:prstClr val="black"/>
                </a:solidFill>
                <a:latin typeface="Arial" charset="0"/>
                <a:ea typeface="ＭＳ Ｐゴシック" charset="-128"/>
                <a:hlinkClick r:id="rId3"/>
              </a:rPr>
              <a:t>http://www.agriculture.gov.au/import/</a:t>
            </a:r>
            <a:r>
              <a:rPr lang="en-AU" sz="1500" u="sng" dirty="0" err="1">
                <a:solidFill>
                  <a:prstClr val="black"/>
                </a:solidFill>
                <a:latin typeface="Arial" charset="0"/>
                <a:ea typeface="ＭＳ Ｐゴシック" charset="-128"/>
                <a:hlinkClick r:id="rId3"/>
              </a:rPr>
              <a:t>bicon</a:t>
            </a:r>
            <a:r>
              <a:rPr lang="en-AU" sz="1500" dirty="0">
                <a:solidFill>
                  <a:prstClr val="black"/>
                </a:solidFill>
                <a:latin typeface="Arial" charset="0"/>
                <a:ea typeface="ＭＳ Ｐゴシック" charset="-128"/>
              </a:rPr>
              <a:t>”.</a:t>
            </a:r>
          </a:p>
        </p:txBody>
      </p:sp>
    </p:spTree>
    <p:extLst>
      <p:ext uri="{BB962C8B-B14F-4D97-AF65-F5344CB8AC3E}">
        <p14:creationId xmlns:p14="http://schemas.microsoft.com/office/powerpoint/2010/main" val="338782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45957"/>
          </a:xfrm>
        </p:spPr>
        <p:txBody>
          <a:bodyPr/>
          <a:lstStyle/>
          <a:p>
            <a:r>
              <a:rPr lang="en-AU" sz="2400" dirty="0">
                <a:solidFill>
                  <a:srgbClr val="005ABB"/>
                </a:solidFill>
                <a:latin typeface="Arial"/>
                <a:ea typeface="MS PGothic" pitchFamily="34" charset="-128"/>
                <a:cs typeface="Arial"/>
              </a:rPr>
              <a:t>Add Title</a:t>
            </a:r>
          </a:p>
        </p:txBody>
      </p:sp>
      <p:sp>
        <p:nvSpPr>
          <p:cNvPr id="3" name="Content Placeholder 2"/>
          <p:cNvSpPr>
            <a:spLocks noGrp="1"/>
          </p:cNvSpPr>
          <p:nvPr>
            <p:ph idx="1"/>
          </p:nvPr>
        </p:nvSpPr>
        <p:spPr>
          <a:xfrm>
            <a:off x="614995" y="1128585"/>
            <a:ext cx="10738805" cy="5048378"/>
          </a:xfrm>
        </p:spPr>
        <p:txBody>
          <a:bodyPr/>
          <a:lstStyle/>
          <a:p>
            <a:r>
              <a:rPr lang="en-AU" sz="1800" dirty="0" smtClean="0"/>
              <a:t>Add detail about the specific laboratory	</a:t>
            </a:r>
            <a:endParaRPr lang="en-AU" sz="1800" dirty="0"/>
          </a:p>
        </p:txBody>
      </p:sp>
    </p:spTree>
    <p:extLst>
      <p:ext uri="{BB962C8B-B14F-4D97-AF65-F5344CB8AC3E}">
        <p14:creationId xmlns:p14="http://schemas.microsoft.com/office/powerpoint/2010/main" val="1689175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54195"/>
          </a:xfrm>
        </p:spPr>
        <p:txBody>
          <a:bodyPr/>
          <a:lstStyle/>
          <a:p>
            <a:r>
              <a:rPr lang="en-AU" sz="2400" dirty="0">
                <a:solidFill>
                  <a:srgbClr val="005ABB"/>
                </a:solidFill>
                <a:latin typeface="Arial"/>
                <a:ea typeface="MS PGothic" pitchFamily="34" charset="-128"/>
                <a:cs typeface="Arial"/>
              </a:rPr>
              <a:t>Drugs &amp; Poisons</a:t>
            </a:r>
            <a:r>
              <a:rPr lang="en-AU" dirty="0"/>
              <a:t/>
            </a:r>
            <a:br>
              <a:rPr lang="en-AU" dirty="0"/>
            </a:br>
            <a:endParaRPr lang="en-AU" dirty="0"/>
          </a:p>
        </p:txBody>
      </p:sp>
      <p:sp>
        <p:nvSpPr>
          <p:cNvPr id="3" name="Content Placeholder 2"/>
          <p:cNvSpPr>
            <a:spLocks noGrp="1"/>
          </p:cNvSpPr>
          <p:nvPr>
            <p:ph idx="1"/>
          </p:nvPr>
        </p:nvSpPr>
        <p:spPr>
          <a:xfrm>
            <a:off x="614995" y="1136823"/>
            <a:ext cx="10738805" cy="5321642"/>
          </a:xfrm>
        </p:spPr>
        <p:txBody>
          <a:bodyPr/>
          <a:lstStyle/>
          <a:p>
            <a:pPr marL="0" lvl="0" indent="0">
              <a:spcBef>
                <a:spcPct val="0"/>
              </a:spcBef>
              <a:buNone/>
            </a:pPr>
            <a:r>
              <a:rPr lang="en-AU" sz="1600" dirty="0">
                <a:solidFill>
                  <a:prstClr val="black"/>
                </a:solidFill>
                <a:latin typeface="Arial" charset="0"/>
                <a:ea typeface="ＭＳ Ｐゴシック" charset="-128"/>
              </a:rPr>
              <a:t>Drugs and Poisons at JCU are managed under the </a:t>
            </a:r>
            <a:r>
              <a:rPr lang="en-AU" sz="1600" dirty="0" smtClean="0">
                <a:solidFill>
                  <a:prstClr val="black"/>
                </a:solidFill>
                <a:latin typeface="Arial" charset="0"/>
                <a:ea typeface="ＭＳ Ｐゴシック" charset="-128"/>
              </a:rPr>
              <a:t>WHS-PRO-011 </a:t>
            </a:r>
            <a:r>
              <a:rPr lang="en-AU" sz="1600" dirty="0">
                <a:solidFill>
                  <a:prstClr val="black"/>
                </a:solidFill>
                <a:latin typeface="Arial" charset="0"/>
                <a:ea typeface="ＭＳ Ｐゴシック" charset="-128"/>
              </a:rPr>
              <a:t>Drugs and Poisons </a:t>
            </a:r>
            <a:r>
              <a:rPr lang="en-AU" sz="1600" dirty="0" smtClean="0">
                <a:solidFill>
                  <a:prstClr val="black"/>
                </a:solidFill>
                <a:latin typeface="Arial" charset="0"/>
                <a:ea typeface="ＭＳ Ｐゴシック" charset="-128"/>
              </a:rPr>
              <a:t>Procedure.  The </a:t>
            </a:r>
            <a:r>
              <a:rPr lang="en-AU" sz="1600" dirty="0">
                <a:solidFill>
                  <a:prstClr val="black"/>
                </a:solidFill>
                <a:latin typeface="Arial" charset="0"/>
                <a:ea typeface="ＭＳ Ｐゴシック" charset="-128"/>
              </a:rPr>
              <a:t>documents can be found at:  </a:t>
            </a:r>
            <a:r>
              <a:rPr lang="en-AU" sz="1600" u="sng" dirty="0">
                <a:solidFill>
                  <a:prstClr val="black"/>
                </a:solidFill>
                <a:latin typeface="Arial" charset="0"/>
                <a:ea typeface="ＭＳ Ｐゴシック" charset="-128"/>
              </a:rPr>
              <a:t>https://</a:t>
            </a:r>
            <a:r>
              <a:rPr lang="en-AU" sz="1600" u="sng" dirty="0" smtClean="0">
                <a:solidFill>
                  <a:prstClr val="black"/>
                </a:solidFill>
                <a:latin typeface="Arial" charset="0"/>
                <a:ea typeface="ＭＳ Ｐゴシック" charset="-128"/>
              </a:rPr>
              <a:t>www.jcu.edu.au/policy.</a:t>
            </a:r>
            <a:endParaRPr lang="en-AU" sz="1600" dirty="0">
              <a:solidFill>
                <a:prstClr val="black"/>
              </a:solidFill>
              <a:latin typeface="Arial" charset="0"/>
              <a:ea typeface="ＭＳ Ｐゴシック" charset="-128"/>
            </a:endParaRPr>
          </a:p>
          <a:p>
            <a:pPr marL="0" lvl="0" indent="0">
              <a:spcBef>
                <a:spcPct val="0"/>
              </a:spcBef>
              <a:buNone/>
            </a:pPr>
            <a:r>
              <a:rPr lang="en-AU" sz="1600" dirty="0">
                <a:solidFill>
                  <a:prstClr val="black"/>
                </a:solidFill>
                <a:latin typeface="Arial" charset="0"/>
                <a:ea typeface="ＭＳ Ｐゴシック" charset="-128"/>
              </a:rPr>
              <a:t> </a:t>
            </a:r>
          </a:p>
          <a:p>
            <a:pPr marL="285750" lvl="0" indent="-285750">
              <a:spcBef>
                <a:spcPct val="0"/>
              </a:spcBef>
            </a:pPr>
            <a:r>
              <a:rPr lang="en-AU" sz="1600" dirty="0">
                <a:solidFill>
                  <a:prstClr val="black"/>
                </a:solidFill>
                <a:latin typeface="Arial" charset="0"/>
                <a:ea typeface="ＭＳ Ｐゴシック" charset="-128"/>
              </a:rPr>
              <a:t>The schedule (S1- S9) assigned to a substance can be found on the Safety Data sheet</a:t>
            </a:r>
            <a:r>
              <a:rPr lang="en-AU" sz="1600" dirty="0" smtClean="0">
                <a:solidFill>
                  <a:prstClr val="black"/>
                </a:solidFill>
                <a:latin typeface="Arial" charset="0"/>
                <a:ea typeface="ＭＳ Ｐゴシック" charset="-128"/>
              </a:rPr>
              <a:t>.</a:t>
            </a:r>
            <a:endParaRPr lang="en-AU" sz="1600" dirty="0">
              <a:solidFill>
                <a:prstClr val="black"/>
              </a:solidFill>
              <a:latin typeface="Arial" charset="0"/>
              <a:ea typeface="ＭＳ Ｐゴシック" charset="-128"/>
            </a:endParaRPr>
          </a:p>
          <a:p>
            <a:pPr marL="285750" lvl="0" indent="-285750">
              <a:spcBef>
                <a:spcPct val="0"/>
              </a:spcBef>
            </a:pPr>
            <a:r>
              <a:rPr lang="en-AU" sz="1600" dirty="0">
                <a:solidFill>
                  <a:prstClr val="black"/>
                </a:solidFill>
                <a:latin typeface="Arial" charset="0"/>
                <a:ea typeface="ＭＳ Ｐゴシック" charset="-128"/>
              </a:rPr>
              <a:t>S2, S3, and </a:t>
            </a:r>
            <a:r>
              <a:rPr lang="en-AU" sz="1600" dirty="0" smtClean="0">
                <a:solidFill>
                  <a:prstClr val="black"/>
                </a:solidFill>
                <a:latin typeface="Arial" charset="0"/>
                <a:ea typeface="ＭＳ Ｐゴシック" charset="-128"/>
              </a:rPr>
              <a:t>S4 </a:t>
            </a:r>
            <a:r>
              <a:rPr lang="en-AU" sz="1600" dirty="0">
                <a:solidFill>
                  <a:prstClr val="black"/>
                </a:solidFill>
                <a:latin typeface="Arial" charset="0"/>
                <a:ea typeface="ＭＳ Ｐゴシック" charset="-128"/>
              </a:rPr>
              <a:t>can be authorised by the JCU Officer Delegated the Vice-Chancellor's Authority.  Provided the requirements under the procedure are met.  </a:t>
            </a:r>
            <a:r>
              <a:rPr lang="en-AU" sz="1600" u="sng" dirty="0">
                <a:solidFill>
                  <a:prstClr val="black"/>
                </a:solidFill>
                <a:latin typeface="Arial" charset="0"/>
                <a:ea typeface="ＭＳ Ｐゴシック" charset="-128"/>
              </a:rPr>
              <a:t>Non staff or faculty such as students require a Qld Health Approval to use S4 drugs unsupervised. Processing of Qld Health Approvals can take up to six weeks from the date received by Qld </a:t>
            </a:r>
            <a:r>
              <a:rPr lang="en-AU" sz="1600" u="sng" dirty="0" smtClean="0">
                <a:solidFill>
                  <a:prstClr val="black"/>
                </a:solidFill>
                <a:latin typeface="Arial" charset="0"/>
                <a:ea typeface="ＭＳ Ｐゴシック" charset="-128"/>
              </a:rPr>
              <a:t>Health</a:t>
            </a:r>
            <a:endParaRPr lang="en-AU" sz="1600" dirty="0">
              <a:solidFill>
                <a:prstClr val="black"/>
              </a:solidFill>
              <a:latin typeface="Arial" charset="0"/>
              <a:ea typeface="ＭＳ Ｐゴシック" charset="-128"/>
            </a:endParaRPr>
          </a:p>
          <a:p>
            <a:pPr marL="285750" lvl="0" indent="-285750">
              <a:spcBef>
                <a:spcPct val="0"/>
              </a:spcBef>
            </a:pPr>
            <a:r>
              <a:rPr lang="en-AU" sz="1600" dirty="0">
                <a:solidFill>
                  <a:prstClr val="black"/>
                </a:solidFill>
                <a:latin typeface="Arial" charset="0"/>
                <a:ea typeface="ＭＳ Ｐゴシック" charset="-128"/>
              </a:rPr>
              <a:t>S7, S8 and S9 substances can be authorised by the JCU Drugs Officers where the person requesting is a registered </a:t>
            </a:r>
            <a:r>
              <a:rPr lang="en-AU" sz="1600" dirty="0" smtClean="0">
                <a:solidFill>
                  <a:prstClr val="black"/>
                </a:solidFill>
                <a:latin typeface="Arial" charset="0"/>
                <a:ea typeface="ＭＳ Ｐゴシック" charset="-128"/>
              </a:rPr>
              <a:t>professional (doctor</a:t>
            </a:r>
            <a:r>
              <a:rPr lang="en-AU" sz="1600" dirty="0">
                <a:solidFill>
                  <a:prstClr val="black"/>
                </a:solidFill>
                <a:latin typeface="Arial" charset="0"/>
                <a:ea typeface="ＭＳ Ｐゴシック" charset="-128"/>
              </a:rPr>
              <a:t>, </a:t>
            </a:r>
            <a:r>
              <a:rPr lang="en-AU" sz="1600" dirty="0" smtClean="0">
                <a:solidFill>
                  <a:prstClr val="black"/>
                </a:solidFill>
                <a:latin typeface="Arial" charset="0"/>
                <a:ea typeface="ＭＳ Ｐゴシック" charset="-128"/>
              </a:rPr>
              <a:t>veterinarian</a:t>
            </a:r>
            <a:r>
              <a:rPr lang="en-AU" sz="1600" dirty="0">
                <a:solidFill>
                  <a:prstClr val="black"/>
                </a:solidFill>
                <a:latin typeface="Arial" charset="0"/>
                <a:ea typeface="ＭＳ Ｐゴシック" charset="-128"/>
              </a:rPr>
              <a:t>), or has an approval from Qld </a:t>
            </a:r>
            <a:r>
              <a:rPr lang="en-AU" sz="1600" dirty="0" smtClean="0">
                <a:solidFill>
                  <a:prstClr val="black"/>
                </a:solidFill>
                <a:latin typeface="Arial" charset="0"/>
                <a:ea typeface="ＭＳ Ｐゴシック" charset="-128"/>
              </a:rPr>
              <a:t>Health </a:t>
            </a:r>
            <a:r>
              <a:rPr lang="en-AU" sz="1600" dirty="0">
                <a:solidFill>
                  <a:prstClr val="black"/>
                </a:solidFill>
                <a:latin typeface="Arial" charset="0"/>
                <a:ea typeface="ＭＳ Ｐゴシック" charset="-128"/>
              </a:rPr>
              <a:t>to use, store and obtain the particular substance.  </a:t>
            </a:r>
            <a:r>
              <a:rPr lang="en-AU" sz="1600" u="sng" dirty="0">
                <a:solidFill>
                  <a:prstClr val="black"/>
                </a:solidFill>
                <a:latin typeface="Arial" charset="0"/>
                <a:ea typeface="ＭＳ Ｐゴシック" charset="-128"/>
              </a:rPr>
              <a:t>Processing of Qld Health approvals can take up to six weeks from the date received by Qld </a:t>
            </a:r>
            <a:r>
              <a:rPr lang="en-AU" sz="1600" u="sng" dirty="0" smtClean="0">
                <a:solidFill>
                  <a:prstClr val="black"/>
                </a:solidFill>
                <a:latin typeface="Arial" charset="0"/>
                <a:ea typeface="ＭＳ Ｐゴシック" charset="-128"/>
              </a:rPr>
              <a:t>Health</a:t>
            </a:r>
            <a:endParaRPr lang="en-AU" sz="1600" dirty="0">
              <a:solidFill>
                <a:prstClr val="black"/>
              </a:solidFill>
              <a:latin typeface="Arial" charset="0"/>
              <a:ea typeface="ＭＳ Ｐゴシック" charset="-128"/>
            </a:endParaRPr>
          </a:p>
          <a:p>
            <a:pPr marL="285750" lvl="0" indent="-285750">
              <a:spcBef>
                <a:spcPct val="0"/>
              </a:spcBef>
            </a:pPr>
            <a:r>
              <a:rPr lang="en-AU" sz="1600" dirty="0">
                <a:solidFill>
                  <a:prstClr val="black"/>
                </a:solidFill>
                <a:latin typeface="Arial" charset="0"/>
                <a:ea typeface="ＭＳ Ｐゴシック" charset="-128"/>
              </a:rPr>
              <a:t>The </a:t>
            </a:r>
            <a:r>
              <a:rPr lang="en-AU" sz="1600" dirty="0" smtClean="0">
                <a:solidFill>
                  <a:prstClr val="black"/>
                </a:solidFill>
                <a:latin typeface="Arial" charset="0"/>
                <a:ea typeface="ＭＳ Ｐゴシック" charset="-128"/>
              </a:rPr>
              <a:t>WHS </a:t>
            </a:r>
            <a:r>
              <a:rPr lang="en-AU" sz="1600" dirty="0">
                <a:solidFill>
                  <a:prstClr val="black"/>
                </a:solidFill>
                <a:latin typeface="Arial" charset="0"/>
                <a:ea typeface="ＭＳ Ｐゴシック" charset="-128"/>
              </a:rPr>
              <a:t>Biological, Radiation and Chemicals Safety Advisor is to be advised where S4, S7, S8 and S9 substances are being obtained and stored.  A central register of Qld Health Approvals and storage locations is maintained by the </a:t>
            </a:r>
            <a:r>
              <a:rPr lang="en-AU" sz="1600" dirty="0" smtClean="0">
                <a:solidFill>
                  <a:prstClr val="black"/>
                </a:solidFill>
                <a:latin typeface="Arial" charset="0"/>
                <a:ea typeface="ＭＳ Ｐゴシック" charset="-128"/>
              </a:rPr>
              <a:t>WHS </a:t>
            </a:r>
            <a:r>
              <a:rPr lang="en-AU" sz="1600" dirty="0">
                <a:solidFill>
                  <a:prstClr val="black"/>
                </a:solidFill>
                <a:latin typeface="Arial" charset="0"/>
                <a:ea typeface="ＭＳ Ｐゴシック" charset="-128"/>
              </a:rPr>
              <a:t>Unit.</a:t>
            </a:r>
          </a:p>
          <a:p>
            <a:pPr marL="0" lvl="0" indent="0">
              <a:spcBef>
                <a:spcPct val="0"/>
              </a:spcBef>
              <a:buNone/>
            </a:pPr>
            <a:endParaRPr lang="en-AU" sz="1600" dirty="0">
              <a:solidFill>
                <a:prstClr val="black"/>
              </a:solidFill>
              <a:latin typeface="Arial" charset="0"/>
              <a:ea typeface="ＭＳ Ｐゴシック" charset="-128"/>
            </a:endParaRPr>
          </a:p>
          <a:p>
            <a:pPr marL="0" lvl="0" indent="0">
              <a:spcBef>
                <a:spcPct val="0"/>
              </a:spcBef>
              <a:buNone/>
            </a:pPr>
            <a:r>
              <a:rPr lang="en-AU" sz="1600" dirty="0">
                <a:solidFill>
                  <a:prstClr val="black"/>
                </a:solidFill>
                <a:latin typeface="Arial" charset="0"/>
                <a:ea typeface="ＭＳ Ｐゴシック" charset="-128"/>
              </a:rPr>
              <a:t>Storages of S4 and S8 substances will be audited by the Divisional JCU Officers Delegated the Vice Chancellor’s Authority on an annual basis.</a:t>
            </a:r>
          </a:p>
          <a:p>
            <a:pPr marL="0" lvl="0" indent="0">
              <a:spcBef>
                <a:spcPct val="0"/>
              </a:spcBef>
              <a:buNone/>
            </a:pPr>
            <a:endParaRPr lang="en-AU" sz="1600" b="1" dirty="0">
              <a:solidFill>
                <a:prstClr val="black"/>
              </a:solidFill>
              <a:latin typeface="Arial" charset="0"/>
              <a:ea typeface="ＭＳ Ｐゴシック" charset="-128"/>
            </a:endParaRPr>
          </a:p>
          <a:p>
            <a:pPr marL="0" lvl="0" indent="0">
              <a:spcBef>
                <a:spcPct val="0"/>
              </a:spcBef>
              <a:buNone/>
            </a:pPr>
            <a:r>
              <a:rPr lang="en-AU" sz="1600" b="1" dirty="0">
                <a:solidFill>
                  <a:prstClr val="black"/>
                </a:solidFill>
                <a:latin typeface="Arial" charset="0"/>
                <a:ea typeface="ＭＳ Ｐゴシック" charset="-128"/>
              </a:rPr>
              <a:t>The </a:t>
            </a:r>
            <a:r>
              <a:rPr lang="en-AU" sz="1600" b="1" dirty="0" smtClean="0">
                <a:solidFill>
                  <a:prstClr val="black"/>
                </a:solidFill>
                <a:latin typeface="Arial" charset="0"/>
                <a:ea typeface="ＭＳ Ｐゴシック" charset="-128"/>
              </a:rPr>
              <a:t>WHS </a:t>
            </a:r>
            <a:r>
              <a:rPr lang="en-AU" sz="1600" b="1" dirty="0">
                <a:solidFill>
                  <a:prstClr val="black"/>
                </a:solidFill>
                <a:latin typeface="Arial" charset="0"/>
                <a:ea typeface="ＭＳ Ｐゴシック" charset="-128"/>
              </a:rPr>
              <a:t>Biological, Radiation and Chemicals Safety Advisor can be contacted for assistance.</a:t>
            </a:r>
          </a:p>
        </p:txBody>
      </p:sp>
    </p:spTree>
    <p:extLst>
      <p:ext uri="{BB962C8B-B14F-4D97-AF65-F5344CB8AC3E}">
        <p14:creationId xmlns:p14="http://schemas.microsoft.com/office/powerpoint/2010/main" val="3042675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29481"/>
          </a:xfrm>
        </p:spPr>
        <p:txBody>
          <a:bodyPr/>
          <a:lstStyle/>
          <a:p>
            <a:r>
              <a:rPr lang="en-AU" sz="2400" dirty="0">
                <a:solidFill>
                  <a:srgbClr val="005ABB"/>
                </a:solidFill>
                <a:latin typeface="Arial"/>
                <a:ea typeface="MS PGothic" pitchFamily="34" charset="-128"/>
                <a:cs typeface="Arial"/>
              </a:rPr>
              <a:t>Ionising </a:t>
            </a:r>
            <a:r>
              <a:rPr lang="en-AU" sz="2400" dirty="0" smtClean="0">
                <a:solidFill>
                  <a:srgbClr val="005ABB"/>
                </a:solidFill>
                <a:latin typeface="Arial"/>
                <a:ea typeface="MS PGothic" pitchFamily="34" charset="-128"/>
                <a:cs typeface="Arial"/>
              </a:rPr>
              <a:t>Radiation</a:t>
            </a:r>
            <a:r>
              <a:rPr lang="en-AU" dirty="0"/>
              <a:t/>
            </a:r>
            <a:br>
              <a:rPr lang="en-AU" dirty="0"/>
            </a:br>
            <a:endParaRPr lang="en-AU" dirty="0"/>
          </a:p>
        </p:txBody>
      </p:sp>
      <p:sp>
        <p:nvSpPr>
          <p:cNvPr id="3" name="Content Placeholder 2"/>
          <p:cNvSpPr>
            <a:spLocks noGrp="1"/>
          </p:cNvSpPr>
          <p:nvPr>
            <p:ph idx="1"/>
          </p:nvPr>
        </p:nvSpPr>
        <p:spPr>
          <a:xfrm>
            <a:off x="614995" y="1112109"/>
            <a:ext cx="10738805" cy="5064854"/>
          </a:xfrm>
        </p:spPr>
        <p:txBody>
          <a:bodyPr/>
          <a:lstStyle/>
          <a:p>
            <a:pPr marL="0" lvl="0" indent="0">
              <a:spcBef>
                <a:spcPct val="0"/>
              </a:spcBef>
              <a:buNone/>
            </a:pPr>
            <a:r>
              <a:rPr lang="en-AU" sz="1400" dirty="0">
                <a:solidFill>
                  <a:prstClr val="black"/>
                </a:solidFill>
                <a:latin typeface="Arial" charset="0"/>
                <a:ea typeface="ＭＳ Ｐゴシック" charset="-128"/>
              </a:rPr>
              <a:t>Ionising Radiation at JCU is managed under the </a:t>
            </a:r>
            <a:r>
              <a:rPr lang="en-AU" sz="1400" dirty="0" smtClean="0">
                <a:solidFill>
                  <a:prstClr val="black"/>
                </a:solidFill>
                <a:latin typeface="Arial" charset="0"/>
                <a:ea typeface="ＭＳ Ｐゴシック" charset="-128"/>
              </a:rPr>
              <a:t>WHS-PRO-014 </a:t>
            </a:r>
            <a:r>
              <a:rPr lang="en-AU" sz="1400" dirty="0">
                <a:solidFill>
                  <a:prstClr val="black"/>
                </a:solidFill>
                <a:latin typeface="Arial" charset="0"/>
                <a:ea typeface="ＭＳ Ｐゴシック" charset="-128"/>
              </a:rPr>
              <a:t>Ionising Radiation </a:t>
            </a:r>
            <a:r>
              <a:rPr lang="en-AU" sz="1400" dirty="0" smtClean="0">
                <a:solidFill>
                  <a:prstClr val="black"/>
                </a:solidFill>
                <a:latin typeface="Arial" charset="0"/>
                <a:ea typeface="ＭＳ Ｐゴシック" charset="-128"/>
              </a:rPr>
              <a:t>Procedure.  The </a:t>
            </a:r>
            <a:r>
              <a:rPr lang="en-AU" sz="1400" dirty="0">
                <a:solidFill>
                  <a:prstClr val="black"/>
                </a:solidFill>
                <a:latin typeface="Arial" charset="0"/>
                <a:ea typeface="ＭＳ Ｐゴシック" charset="-128"/>
              </a:rPr>
              <a:t>documents can be found at:  </a:t>
            </a:r>
            <a:r>
              <a:rPr lang="en-AU" sz="1400" u="sng" dirty="0">
                <a:solidFill>
                  <a:prstClr val="black"/>
                </a:solidFill>
                <a:latin typeface="Arial" charset="0"/>
                <a:ea typeface="ＭＳ Ｐゴシック" charset="-128"/>
              </a:rPr>
              <a:t>https</a:t>
            </a:r>
            <a:r>
              <a:rPr lang="en-AU" sz="1400" u="sng" dirty="0" smtClean="0">
                <a:solidFill>
                  <a:prstClr val="black"/>
                </a:solidFill>
                <a:latin typeface="Arial" charset="0"/>
                <a:ea typeface="ＭＳ Ｐゴシック" charset="-128"/>
              </a:rPr>
              <a:t>://www.jcu.edu.au/policy.</a:t>
            </a:r>
            <a:endParaRPr lang="en-AU" sz="1400" dirty="0" smtClean="0">
              <a:solidFill>
                <a:prstClr val="black"/>
              </a:solidFill>
              <a:latin typeface="Arial" charset="0"/>
              <a:ea typeface="ＭＳ Ｐゴシック" charset="-128"/>
            </a:endParaRPr>
          </a:p>
          <a:p>
            <a:pPr marL="0" lvl="0" indent="0">
              <a:spcBef>
                <a:spcPct val="0"/>
              </a:spcBef>
              <a:buNone/>
            </a:pPr>
            <a:r>
              <a:rPr lang="en-AU" sz="1400" dirty="0" smtClean="0">
                <a:solidFill>
                  <a:prstClr val="black"/>
                </a:solidFill>
                <a:latin typeface="Arial" charset="0"/>
                <a:ea typeface="ＭＳ Ｐゴシック" charset="-128"/>
              </a:rPr>
              <a:t> </a:t>
            </a:r>
          </a:p>
          <a:p>
            <a:pPr marL="0" lvl="0" indent="0">
              <a:spcBef>
                <a:spcPct val="0"/>
              </a:spcBef>
              <a:buNone/>
            </a:pPr>
            <a:r>
              <a:rPr lang="en-AU" sz="1400" dirty="0" smtClean="0">
                <a:solidFill>
                  <a:prstClr val="black"/>
                </a:solidFill>
                <a:latin typeface="Arial" charset="0"/>
                <a:ea typeface="ＭＳ Ｐゴシック" charset="-128"/>
              </a:rPr>
              <a:t>The </a:t>
            </a:r>
            <a:r>
              <a:rPr lang="en-AU" sz="1400" dirty="0">
                <a:solidFill>
                  <a:prstClr val="black"/>
                </a:solidFill>
                <a:latin typeface="Arial" charset="0"/>
                <a:ea typeface="ＭＳ Ｐゴシック" charset="-128"/>
              </a:rPr>
              <a:t>use of radiation sources and apparatus is highly regulated.  To use a source or apparatus the following must be in place:</a:t>
            </a:r>
          </a:p>
          <a:p>
            <a:pPr marL="171450" lvl="0" indent="-171450">
              <a:spcBef>
                <a:spcPct val="0"/>
              </a:spcBef>
            </a:pPr>
            <a:r>
              <a:rPr lang="en-AU" sz="1400" dirty="0" smtClean="0">
                <a:solidFill>
                  <a:prstClr val="black"/>
                </a:solidFill>
                <a:latin typeface="Arial" charset="0"/>
                <a:ea typeface="ＭＳ Ｐゴシック" charset="-128"/>
              </a:rPr>
              <a:t>Possession </a:t>
            </a:r>
            <a:r>
              <a:rPr lang="en-AU" sz="1400" dirty="0">
                <a:solidFill>
                  <a:prstClr val="black"/>
                </a:solidFill>
                <a:latin typeface="Arial" charset="0"/>
                <a:ea typeface="ＭＳ Ｐゴシック" charset="-128"/>
              </a:rPr>
              <a:t>Licensee</a:t>
            </a:r>
          </a:p>
          <a:p>
            <a:pPr marL="171450" lvl="0" indent="-171450">
              <a:spcBef>
                <a:spcPct val="0"/>
              </a:spcBef>
            </a:pPr>
            <a:r>
              <a:rPr lang="en-AU" sz="1400" dirty="0">
                <a:solidFill>
                  <a:prstClr val="black"/>
                </a:solidFill>
                <a:latin typeface="Arial" charset="0"/>
                <a:ea typeface="ＭＳ Ｐゴシック" charset="-128"/>
              </a:rPr>
              <a:t>Radiation Safety Officer</a:t>
            </a:r>
          </a:p>
          <a:p>
            <a:pPr marL="171450" lvl="0" indent="-171450">
              <a:spcBef>
                <a:spcPct val="0"/>
              </a:spcBef>
            </a:pPr>
            <a:r>
              <a:rPr lang="en-AU" sz="1400" dirty="0">
                <a:solidFill>
                  <a:prstClr val="black"/>
                </a:solidFill>
                <a:latin typeface="Arial" charset="0"/>
                <a:ea typeface="ＭＳ Ｐゴシック" charset="-128"/>
              </a:rPr>
              <a:t>Radiation Safety Plan</a:t>
            </a:r>
          </a:p>
          <a:p>
            <a:pPr marL="171450" lvl="0" indent="-171450">
              <a:spcBef>
                <a:spcPct val="0"/>
              </a:spcBef>
            </a:pPr>
            <a:r>
              <a:rPr lang="en-AU" sz="1400" dirty="0">
                <a:solidFill>
                  <a:prstClr val="black"/>
                </a:solidFill>
                <a:latin typeface="Arial" charset="0"/>
                <a:ea typeface="ＭＳ Ｐゴシック" charset="-128"/>
              </a:rPr>
              <a:t>Approval to Acquire</a:t>
            </a:r>
          </a:p>
          <a:p>
            <a:pPr marL="171450" lvl="0" indent="-171450">
              <a:spcBef>
                <a:spcPct val="0"/>
              </a:spcBef>
            </a:pPr>
            <a:r>
              <a:rPr lang="en-AU" sz="1400" dirty="0">
                <a:solidFill>
                  <a:prstClr val="black"/>
                </a:solidFill>
                <a:latin typeface="Arial" charset="0"/>
                <a:ea typeface="ＭＳ Ｐゴシック" charset="-128"/>
              </a:rPr>
              <a:t>Certification Inspection of facility/apparatus</a:t>
            </a:r>
          </a:p>
          <a:p>
            <a:pPr marL="171450" lvl="0" indent="-171450">
              <a:spcBef>
                <a:spcPct val="0"/>
              </a:spcBef>
            </a:pPr>
            <a:r>
              <a:rPr lang="en-AU" sz="1400" dirty="0">
                <a:solidFill>
                  <a:prstClr val="black"/>
                </a:solidFill>
                <a:latin typeface="Arial" charset="0"/>
                <a:ea typeface="ＭＳ Ｐゴシック" charset="-128"/>
              </a:rPr>
              <a:t>User training</a:t>
            </a:r>
          </a:p>
          <a:p>
            <a:pPr marL="171450" lvl="0" indent="-171450">
              <a:spcBef>
                <a:spcPct val="0"/>
              </a:spcBef>
            </a:pPr>
            <a:r>
              <a:rPr lang="en-AU" sz="1400" dirty="0">
                <a:solidFill>
                  <a:prstClr val="black"/>
                </a:solidFill>
                <a:latin typeface="Arial" charset="0"/>
                <a:ea typeface="ＭＳ Ｐゴシック" charset="-128"/>
              </a:rPr>
              <a:t>Monitoring</a:t>
            </a:r>
          </a:p>
          <a:p>
            <a:pPr marL="0" lvl="0" indent="0">
              <a:spcBef>
                <a:spcPct val="0"/>
              </a:spcBef>
              <a:buNone/>
            </a:pPr>
            <a:endParaRPr lang="en-AU" sz="1400" dirty="0">
              <a:solidFill>
                <a:prstClr val="black"/>
              </a:solidFill>
              <a:latin typeface="Arial" charset="0"/>
              <a:ea typeface="ＭＳ Ｐゴシック" charset="-128"/>
            </a:endParaRPr>
          </a:p>
          <a:p>
            <a:pPr marL="0" lvl="0" indent="0">
              <a:spcBef>
                <a:spcPct val="0"/>
              </a:spcBef>
              <a:buNone/>
            </a:pPr>
            <a:r>
              <a:rPr lang="en-AU" sz="1400" dirty="0">
                <a:solidFill>
                  <a:prstClr val="black"/>
                </a:solidFill>
                <a:latin typeface="Arial" charset="0"/>
                <a:ea typeface="ＭＳ Ｐゴシック" charset="-128"/>
              </a:rPr>
              <a:t>Prior to applying for a research project that involves radiation apparatus or sources, the applicant must receive in concept, approval from the relevant RSO and College Manager or Dean.  This is to indicate that, if approved, the project will be supported.</a:t>
            </a:r>
          </a:p>
          <a:p>
            <a:pPr marL="0" lvl="0" indent="0">
              <a:spcBef>
                <a:spcPct val="0"/>
              </a:spcBef>
              <a:buNone/>
            </a:pPr>
            <a:endParaRPr lang="en-AU" sz="1400" dirty="0">
              <a:solidFill>
                <a:prstClr val="black"/>
              </a:solidFill>
              <a:latin typeface="Arial" charset="0"/>
              <a:ea typeface="ＭＳ Ｐゴシック" charset="-128"/>
            </a:endParaRPr>
          </a:p>
          <a:p>
            <a:pPr marL="0" lvl="0" indent="0">
              <a:spcBef>
                <a:spcPct val="0"/>
              </a:spcBef>
              <a:buNone/>
            </a:pPr>
            <a:r>
              <a:rPr lang="en-AU" sz="1400" dirty="0">
                <a:solidFill>
                  <a:prstClr val="black"/>
                </a:solidFill>
                <a:latin typeface="Arial" charset="0"/>
                <a:ea typeface="ＭＳ Ｐゴシック" charset="-128"/>
              </a:rPr>
              <a:t>Once the project approval is received, the required steps to use the source or apparatus must be put in place.</a:t>
            </a:r>
          </a:p>
          <a:p>
            <a:pPr marL="0" lvl="0" indent="0">
              <a:spcBef>
                <a:spcPct val="0"/>
              </a:spcBef>
              <a:buNone/>
            </a:pPr>
            <a:endParaRPr lang="en-AU" sz="1400" dirty="0">
              <a:solidFill>
                <a:prstClr val="black"/>
              </a:solidFill>
              <a:latin typeface="Arial" charset="0"/>
              <a:ea typeface="ＭＳ Ｐゴシック" charset="-128"/>
            </a:endParaRPr>
          </a:p>
          <a:p>
            <a:pPr marL="0" lvl="0" indent="0">
              <a:spcBef>
                <a:spcPct val="0"/>
              </a:spcBef>
              <a:buNone/>
            </a:pPr>
            <a:r>
              <a:rPr lang="en-AU" sz="1400" dirty="0">
                <a:solidFill>
                  <a:prstClr val="black"/>
                </a:solidFill>
                <a:latin typeface="Arial" charset="0"/>
                <a:ea typeface="ＭＳ Ｐゴシック" charset="-128"/>
              </a:rPr>
              <a:t>Projects will broadly fit two categories:</a:t>
            </a:r>
          </a:p>
          <a:p>
            <a:pPr marL="285750" lvl="0" indent="-285750">
              <a:spcBef>
                <a:spcPct val="0"/>
              </a:spcBef>
            </a:pPr>
            <a:r>
              <a:rPr lang="en-AU" sz="1400" dirty="0">
                <a:solidFill>
                  <a:prstClr val="black"/>
                </a:solidFill>
                <a:latin typeface="Arial" charset="0"/>
                <a:ea typeface="ＭＳ Ｐゴシック" charset="-128"/>
              </a:rPr>
              <a:t>There is an existing isotope or apparatus in use and this is already documented in a </a:t>
            </a:r>
            <a:r>
              <a:rPr lang="en-AU" sz="1400" dirty="0" smtClean="0">
                <a:solidFill>
                  <a:prstClr val="black"/>
                </a:solidFill>
                <a:latin typeface="Arial" charset="0"/>
                <a:ea typeface="ＭＳ Ｐゴシック" charset="-128"/>
              </a:rPr>
              <a:t>Radiation </a:t>
            </a:r>
            <a:r>
              <a:rPr lang="en-AU" sz="1400" dirty="0">
                <a:solidFill>
                  <a:prstClr val="black"/>
                </a:solidFill>
                <a:latin typeface="Arial" charset="0"/>
                <a:ea typeface="ＭＳ Ｐゴシック" charset="-128"/>
              </a:rPr>
              <a:t>S</a:t>
            </a:r>
            <a:r>
              <a:rPr lang="en-AU" sz="1400" dirty="0" smtClean="0">
                <a:solidFill>
                  <a:prstClr val="black"/>
                </a:solidFill>
                <a:latin typeface="Arial" charset="0"/>
                <a:ea typeface="ＭＳ Ｐゴシック" charset="-128"/>
              </a:rPr>
              <a:t>afety </a:t>
            </a:r>
            <a:r>
              <a:rPr lang="en-AU" sz="1400" dirty="0">
                <a:solidFill>
                  <a:prstClr val="black"/>
                </a:solidFill>
                <a:latin typeface="Arial" charset="0"/>
                <a:ea typeface="ＭＳ Ｐゴシック" charset="-128"/>
              </a:rPr>
              <a:t>P</a:t>
            </a:r>
            <a:r>
              <a:rPr lang="en-AU" sz="1400" dirty="0" smtClean="0">
                <a:solidFill>
                  <a:prstClr val="black"/>
                </a:solidFill>
                <a:latin typeface="Arial" charset="0"/>
                <a:ea typeface="ＭＳ Ｐゴシック" charset="-128"/>
              </a:rPr>
              <a:t>lan</a:t>
            </a:r>
            <a:r>
              <a:rPr lang="en-AU" sz="1400" dirty="0">
                <a:solidFill>
                  <a:prstClr val="black"/>
                </a:solidFill>
                <a:latin typeface="Arial" charset="0"/>
                <a:ea typeface="ＭＳ Ｐゴシック" charset="-128"/>
              </a:rPr>
              <a:t>.  This will involve minor changes to allow </a:t>
            </a:r>
            <a:r>
              <a:rPr lang="en-AU" sz="1400" dirty="0" smtClean="0">
                <a:solidFill>
                  <a:prstClr val="black"/>
                </a:solidFill>
                <a:latin typeface="Arial" charset="0"/>
                <a:ea typeface="ＭＳ Ｐゴシック" charset="-128"/>
              </a:rPr>
              <a:t>use</a:t>
            </a:r>
            <a:endParaRPr lang="en-AU" sz="1400" dirty="0">
              <a:solidFill>
                <a:prstClr val="black"/>
              </a:solidFill>
              <a:latin typeface="Arial" charset="0"/>
              <a:ea typeface="ＭＳ Ｐゴシック" charset="-128"/>
            </a:endParaRPr>
          </a:p>
          <a:p>
            <a:pPr marL="285750" lvl="0" indent="-285750">
              <a:spcBef>
                <a:spcPct val="0"/>
              </a:spcBef>
            </a:pPr>
            <a:r>
              <a:rPr lang="en-AU" sz="1400" dirty="0">
                <a:solidFill>
                  <a:prstClr val="black"/>
                </a:solidFill>
                <a:latin typeface="Arial" charset="0"/>
                <a:ea typeface="ＭＳ Ｐゴシック" charset="-128"/>
              </a:rPr>
              <a:t>There is no existing use of an isotope or apparatus, and there is no documented </a:t>
            </a:r>
            <a:r>
              <a:rPr lang="en-AU" sz="1400" dirty="0" smtClean="0">
                <a:solidFill>
                  <a:prstClr val="black"/>
                </a:solidFill>
                <a:latin typeface="Arial" charset="0"/>
                <a:ea typeface="ＭＳ Ｐゴシック" charset="-128"/>
              </a:rPr>
              <a:t>Radiation </a:t>
            </a:r>
            <a:r>
              <a:rPr lang="en-AU" sz="1400" dirty="0">
                <a:solidFill>
                  <a:prstClr val="black"/>
                </a:solidFill>
                <a:latin typeface="Arial" charset="0"/>
                <a:ea typeface="ＭＳ Ｐゴシック" charset="-128"/>
              </a:rPr>
              <a:t>S</a:t>
            </a:r>
            <a:r>
              <a:rPr lang="en-AU" sz="1400" dirty="0" smtClean="0">
                <a:solidFill>
                  <a:prstClr val="black"/>
                </a:solidFill>
                <a:latin typeface="Arial" charset="0"/>
                <a:ea typeface="ＭＳ Ｐゴシック" charset="-128"/>
              </a:rPr>
              <a:t>afety </a:t>
            </a:r>
            <a:r>
              <a:rPr lang="en-AU" sz="1400" dirty="0">
                <a:solidFill>
                  <a:prstClr val="black"/>
                </a:solidFill>
                <a:latin typeface="Arial" charset="0"/>
                <a:ea typeface="ＭＳ Ｐゴシック" charset="-128"/>
              </a:rPr>
              <a:t>P</a:t>
            </a:r>
            <a:r>
              <a:rPr lang="en-AU" sz="1400" dirty="0" smtClean="0">
                <a:solidFill>
                  <a:prstClr val="black"/>
                </a:solidFill>
                <a:latin typeface="Arial" charset="0"/>
                <a:ea typeface="ＭＳ Ｐゴシック" charset="-128"/>
              </a:rPr>
              <a:t>lan</a:t>
            </a:r>
            <a:r>
              <a:rPr lang="en-AU" sz="1400" dirty="0">
                <a:solidFill>
                  <a:prstClr val="black"/>
                </a:solidFill>
                <a:latin typeface="Arial" charset="0"/>
                <a:ea typeface="ＭＳ Ｐゴシック" charset="-128"/>
              </a:rPr>
              <a:t>, RSO, </a:t>
            </a:r>
            <a:r>
              <a:rPr lang="en-AU" sz="1400" dirty="0" smtClean="0">
                <a:solidFill>
                  <a:prstClr val="black"/>
                </a:solidFill>
                <a:latin typeface="Arial" charset="0"/>
                <a:ea typeface="ＭＳ Ｐゴシック" charset="-128"/>
              </a:rPr>
              <a:t>or involving </a:t>
            </a:r>
            <a:r>
              <a:rPr lang="en-AU" sz="1400" dirty="0">
                <a:solidFill>
                  <a:prstClr val="black"/>
                </a:solidFill>
                <a:latin typeface="Arial" charset="0"/>
                <a:ea typeface="ＭＳ Ｐゴシック" charset="-128"/>
              </a:rPr>
              <a:t>a reasonable investment of time and money to progress.  </a:t>
            </a:r>
            <a:r>
              <a:rPr lang="en-AU" sz="1400" b="1" u="sng" dirty="0">
                <a:solidFill>
                  <a:prstClr val="black"/>
                </a:solidFill>
                <a:latin typeface="Arial" charset="0"/>
                <a:ea typeface="ＭＳ Ｐゴシック" charset="-128"/>
              </a:rPr>
              <a:t>The application aspects could take 180 days to be processed </a:t>
            </a:r>
            <a:r>
              <a:rPr lang="en-AU" sz="1400" b="1" u="sng" dirty="0" smtClean="0">
                <a:solidFill>
                  <a:prstClr val="black"/>
                </a:solidFill>
                <a:latin typeface="Arial" charset="0"/>
                <a:ea typeface="ＭＳ Ｐゴシック" charset="-128"/>
              </a:rPr>
              <a:t>as </a:t>
            </a:r>
            <a:r>
              <a:rPr lang="en-AU" sz="1400" b="1" u="sng" dirty="0">
                <a:solidFill>
                  <a:prstClr val="black"/>
                </a:solidFill>
                <a:latin typeface="Arial" charset="0"/>
                <a:ea typeface="ＭＳ Ｐゴシック" charset="-128"/>
              </a:rPr>
              <a:t>the various components are submitted to the regulator.</a:t>
            </a:r>
          </a:p>
          <a:p>
            <a:pPr marL="285750" lvl="0" indent="-285750">
              <a:spcBef>
                <a:spcPct val="0"/>
              </a:spcBef>
            </a:pPr>
            <a:endParaRPr lang="en-AU" sz="1400" dirty="0">
              <a:solidFill>
                <a:prstClr val="black"/>
              </a:solidFill>
              <a:latin typeface="Arial" charset="0"/>
              <a:ea typeface="ＭＳ Ｐゴシック" charset="-128"/>
            </a:endParaRPr>
          </a:p>
          <a:p>
            <a:pPr marL="0" lvl="0" indent="0">
              <a:spcBef>
                <a:spcPct val="0"/>
              </a:spcBef>
              <a:buNone/>
            </a:pPr>
            <a:r>
              <a:rPr lang="en-AU" sz="1400" dirty="0">
                <a:solidFill>
                  <a:prstClr val="black"/>
                </a:solidFill>
                <a:latin typeface="Arial" charset="0"/>
                <a:ea typeface="ＭＳ Ｐゴシック" charset="-128"/>
              </a:rPr>
              <a:t>The </a:t>
            </a:r>
            <a:r>
              <a:rPr lang="en-AU" sz="1400" dirty="0" smtClean="0">
                <a:solidFill>
                  <a:prstClr val="black"/>
                </a:solidFill>
                <a:latin typeface="Arial" charset="0"/>
                <a:ea typeface="ＭＳ Ｐゴシック" charset="-128"/>
              </a:rPr>
              <a:t>WHS </a:t>
            </a:r>
            <a:r>
              <a:rPr lang="en-AU" sz="1400" dirty="0">
                <a:solidFill>
                  <a:prstClr val="black"/>
                </a:solidFill>
                <a:latin typeface="Arial" charset="0"/>
                <a:ea typeface="ＭＳ Ｐゴシック" charset="-128"/>
              </a:rPr>
              <a:t>Biological, Radiation and Chemicals Safety Advisor can be contacted for assistance.</a:t>
            </a:r>
          </a:p>
          <a:p>
            <a:pPr marL="0" indent="0">
              <a:buNone/>
            </a:pPr>
            <a:endParaRPr lang="en-AU" sz="1600" dirty="0"/>
          </a:p>
        </p:txBody>
      </p:sp>
    </p:spTree>
    <p:extLst>
      <p:ext uri="{BB962C8B-B14F-4D97-AF65-F5344CB8AC3E}">
        <p14:creationId xmlns:p14="http://schemas.microsoft.com/office/powerpoint/2010/main" val="1751954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570670"/>
          </a:xfrm>
        </p:spPr>
        <p:txBody>
          <a:bodyPr/>
          <a:lstStyle/>
          <a:p>
            <a:r>
              <a:rPr lang="en-AU" sz="2400" dirty="0">
                <a:solidFill>
                  <a:srgbClr val="005ABB"/>
                </a:solidFill>
                <a:latin typeface="Arial"/>
                <a:ea typeface="MS PGothic" pitchFamily="34" charset="-128"/>
                <a:cs typeface="Arial"/>
              </a:rPr>
              <a:t>Hazardous Chemicals</a:t>
            </a:r>
            <a:r>
              <a:rPr lang="en-AU" dirty="0"/>
              <a:t/>
            </a:r>
            <a:br>
              <a:rPr lang="en-AU" dirty="0"/>
            </a:br>
            <a:endParaRPr lang="en-AU" dirty="0"/>
          </a:p>
        </p:txBody>
      </p:sp>
      <p:sp>
        <p:nvSpPr>
          <p:cNvPr id="3" name="Content Placeholder 2"/>
          <p:cNvSpPr>
            <a:spLocks noGrp="1"/>
          </p:cNvSpPr>
          <p:nvPr>
            <p:ph idx="1"/>
          </p:nvPr>
        </p:nvSpPr>
        <p:spPr>
          <a:xfrm>
            <a:off x="614995" y="1153298"/>
            <a:ext cx="10738805" cy="4992129"/>
          </a:xfrm>
        </p:spPr>
        <p:txBody>
          <a:bodyPr/>
          <a:lstStyle/>
          <a:p>
            <a:pPr marL="0" lvl="0" indent="0">
              <a:spcBef>
                <a:spcPct val="0"/>
              </a:spcBef>
              <a:buNone/>
            </a:pPr>
            <a:r>
              <a:rPr lang="en-AU" sz="1600" dirty="0">
                <a:solidFill>
                  <a:prstClr val="black"/>
                </a:solidFill>
                <a:latin typeface="Arial" charset="0"/>
                <a:ea typeface="ＭＳ Ｐゴシック" charset="-128"/>
              </a:rPr>
              <a:t>Hazardous Chemicals including </a:t>
            </a:r>
            <a:r>
              <a:rPr lang="en-AU" sz="1600" dirty="0" smtClean="0">
                <a:solidFill>
                  <a:prstClr val="black"/>
                </a:solidFill>
                <a:latin typeface="Arial" charset="0"/>
                <a:ea typeface="ＭＳ Ｐゴシック" charset="-128"/>
              </a:rPr>
              <a:t>carcinogens </a:t>
            </a:r>
            <a:r>
              <a:rPr lang="en-AU" sz="1600" dirty="0">
                <a:solidFill>
                  <a:prstClr val="black"/>
                </a:solidFill>
                <a:latin typeface="Arial" charset="0"/>
                <a:ea typeface="ＭＳ Ｐゴシック" charset="-128"/>
              </a:rPr>
              <a:t>at JCU are managed under the </a:t>
            </a:r>
            <a:r>
              <a:rPr lang="en-AU" sz="1600" dirty="0" smtClean="0">
                <a:solidFill>
                  <a:prstClr val="black"/>
                </a:solidFill>
                <a:latin typeface="Arial" charset="0"/>
                <a:ea typeface="ＭＳ Ｐゴシック" charset="-128"/>
              </a:rPr>
              <a:t>WHS-PRO-010 </a:t>
            </a:r>
            <a:r>
              <a:rPr lang="en-AU" sz="1600" dirty="0">
                <a:solidFill>
                  <a:prstClr val="black"/>
                </a:solidFill>
                <a:latin typeface="Arial" charset="0"/>
                <a:ea typeface="ＭＳ Ｐゴシック" charset="-128"/>
              </a:rPr>
              <a:t>Hazardous Chemicals </a:t>
            </a:r>
            <a:r>
              <a:rPr lang="en-AU" sz="1600" dirty="0" smtClean="0">
                <a:solidFill>
                  <a:prstClr val="black"/>
                </a:solidFill>
                <a:latin typeface="Arial" charset="0"/>
                <a:ea typeface="ＭＳ Ｐゴシック" charset="-128"/>
              </a:rPr>
              <a:t>Procedure.  The </a:t>
            </a:r>
            <a:r>
              <a:rPr lang="en-AU" sz="1600" dirty="0">
                <a:solidFill>
                  <a:prstClr val="black"/>
                </a:solidFill>
                <a:latin typeface="Arial" charset="0"/>
                <a:ea typeface="ＭＳ Ｐゴシック" charset="-128"/>
              </a:rPr>
              <a:t>documents can be found at:  </a:t>
            </a:r>
            <a:r>
              <a:rPr lang="en-AU" sz="1600" u="sng" dirty="0">
                <a:solidFill>
                  <a:prstClr val="black"/>
                </a:solidFill>
                <a:latin typeface="Arial" charset="0"/>
                <a:ea typeface="ＭＳ Ｐゴシック" charset="-128"/>
                <a:hlinkClick r:id="rId2"/>
              </a:rPr>
              <a:t>https://</a:t>
            </a:r>
            <a:r>
              <a:rPr lang="en-AU" sz="1600" u="sng" dirty="0" smtClean="0">
                <a:solidFill>
                  <a:prstClr val="black"/>
                </a:solidFill>
                <a:latin typeface="Arial" charset="0"/>
                <a:ea typeface="ＭＳ Ｐゴシック" charset="-128"/>
                <a:hlinkClick r:id="rId2"/>
              </a:rPr>
              <a:t>www.jcu.edu.au/policy</a:t>
            </a:r>
            <a:r>
              <a:rPr lang="en-AU" sz="1600" u="sng" dirty="0" smtClean="0">
                <a:solidFill>
                  <a:prstClr val="black"/>
                </a:solidFill>
                <a:latin typeface="Arial" charset="0"/>
                <a:ea typeface="ＭＳ Ｐゴシック" charset="-128"/>
              </a:rPr>
              <a:t>.</a:t>
            </a:r>
            <a:endParaRPr lang="en-AU" sz="1600" dirty="0">
              <a:solidFill>
                <a:prstClr val="black"/>
              </a:solidFill>
              <a:latin typeface="Arial" charset="0"/>
              <a:ea typeface="ＭＳ Ｐゴシック" charset="-128"/>
            </a:endParaRPr>
          </a:p>
          <a:p>
            <a:pPr marL="0" lvl="0" indent="0">
              <a:spcBef>
                <a:spcPct val="0"/>
              </a:spcBef>
              <a:buNone/>
            </a:pPr>
            <a:r>
              <a:rPr lang="en-AU" sz="1600" dirty="0">
                <a:solidFill>
                  <a:prstClr val="black"/>
                </a:solidFill>
                <a:latin typeface="Arial" charset="0"/>
                <a:ea typeface="ＭＳ Ｐゴシック" charset="-128"/>
              </a:rPr>
              <a:t> </a:t>
            </a:r>
          </a:p>
          <a:p>
            <a:pPr marL="0" lvl="0" indent="0">
              <a:spcBef>
                <a:spcPct val="0"/>
              </a:spcBef>
              <a:buNone/>
            </a:pPr>
            <a:r>
              <a:rPr lang="en-AU" sz="1600" dirty="0">
                <a:solidFill>
                  <a:prstClr val="black"/>
                </a:solidFill>
                <a:latin typeface="Arial" charset="0"/>
                <a:ea typeface="ＭＳ Ｐゴシック" charset="-128"/>
              </a:rPr>
              <a:t>The SDS for a substance can be used to determine if the substance is a hazardous substance, dangerous good or carcinogen.</a:t>
            </a:r>
          </a:p>
          <a:p>
            <a:pPr marL="0" lvl="0" indent="0">
              <a:spcBef>
                <a:spcPct val="0"/>
              </a:spcBef>
              <a:buNone/>
            </a:pPr>
            <a:endParaRPr lang="en-AU" sz="1600" dirty="0">
              <a:solidFill>
                <a:prstClr val="black"/>
              </a:solidFill>
              <a:latin typeface="Arial" charset="0"/>
              <a:ea typeface="ＭＳ Ｐゴシック" charset="-128"/>
            </a:endParaRPr>
          </a:p>
          <a:p>
            <a:pPr marL="0" lvl="0" indent="0">
              <a:spcBef>
                <a:spcPct val="0"/>
              </a:spcBef>
              <a:buNone/>
            </a:pPr>
            <a:r>
              <a:rPr lang="en-AU" sz="1600" dirty="0">
                <a:solidFill>
                  <a:prstClr val="black"/>
                </a:solidFill>
                <a:latin typeface="Arial" charset="0"/>
                <a:ea typeface="ＭＳ Ｐゴシック" charset="-128"/>
              </a:rPr>
              <a:t>Where there are Hazardous Chemicals the following must be in place:</a:t>
            </a:r>
          </a:p>
          <a:p>
            <a:pPr marL="285750" lvl="0" indent="-285750">
              <a:spcBef>
                <a:spcPct val="0"/>
              </a:spcBef>
            </a:pPr>
            <a:r>
              <a:rPr lang="en-AU" sz="1600" dirty="0" smtClean="0">
                <a:solidFill>
                  <a:prstClr val="black"/>
                </a:solidFill>
                <a:latin typeface="Arial" charset="0"/>
                <a:ea typeface="ＭＳ Ｐゴシック" charset="-128"/>
              </a:rPr>
              <a:t>Labelling</a:t>
            </a:r>
            <a:endParaRPr lang="en-AU" sz="1600" dirty="0">
              <a:solidFill>
                <a:prstClr val="black"/>
              </a:solidFill>
              <a:latin typeface="Arial" charset="0"/>
              <a:ea typeface="ＭＳ Ｐゴシック" charset="-128"/>
            </a:endParaRPr>
          </a:p>
          <a:p>
            <a:pPr marL="285750" lvl="0" indent="-285750">
              <a:spcBef>
                <a:spcPct val="0"/>
              </a:spcBef>
            </a:pPr>
            <a:r>
              <a:rPr lang="en-AU" sz="1600" dirty="0">
                <a:solidFill>
                  <a:prstClr val="black"/>
                </a:solidFill>
                <a:latin typeface="Arial" charset="0"/>
                <a:ea typeface="ＭＳ Ｐゴシック" charset="-128"/>
              </a:rPr>
              <a:t>SDS available </a:t>
            </a:r>
            <a:r>
              <a:rPr lang="en-AU" sz="1600" dirty="0" smtClean="0">
                <a:solidFill>
                  <a:prstClr val="black"/>
                </a:solidFill>
                <a:latin typeface="Arial" charset="0"/>
                <a:ea typeface="ＭＳ Ｐゴシック" charset="-128"/>
              </a:rPr>
              <a:t>(typically </a:t>
            </a:r>
            <a:r>
              <a:rPr lang="en-AU" sz="1600" dirty="0">
                <a:solidFill>
                  <a:prstClr val="black"/>
                </a:solidFill>
                <a:latin typeface="Arial" charset="0"/>
                <a:ea typeface="ＭＳ Ｐゴシック" charset="-128"/>
              </a:rPr>
              <a:t>through </a:t>
            </a:r>
            <a:r>
              <a:rPr lang="en-AU" sz="1600" dirty="0" smtClean="0">
                <a:solidFill>
                  <a:prstClr val="black"/>
                </a:solidFill>
                <a:latin typeface="Arial" charset="0"/>
                <a:ea typeface="ＭＳ Ｐゴシック" charset="-128"/>
              </a:rPr>
              <a:t>ChemWatch</a:t>
            </a:r>
            <a:r>
              <a:rPr lang="en-AU" sz="1600" dirty="0">
                <a:solidFill>
                  <a:prstClr val="black"/>
                </a:solidFill>
                <a:latin typeface="Arial" charset="0"/>
                <a:ea typeface="ＭＳ Ｐゴシック" charset="-128"/>
              </a:rPr>
              <a:t>)</a:t>
            </a:r>
          </a:p>
          <a:p>
            <a:pPr marL="285750" lvl="0" indent="-285750">
              <a:spcBef>
                <a:spcPct val="0"/>
              </a:spcBef>
            </a:pPr>
            <a:r>
              <a:rPr lang="en-AU" sz="1600" dirty="0">
                <a:solidFill>
                  <a:prstClr val="black"/>
                </a:solidFill>
                <a:latin typeface="Arial" charset="0"/>
                <a:ea typeface="ＭＳ Ｐゴシック" charset="-128"/>
              </a:rPr>
              <a:t>Risk Assessment</a:t>
            </a:r>
          </a:p>
          <a:p>
            <a:pPr marL="285750" lvl="0" indent="-285750">
              <a:spcBef>
                <a:spcPct val="0"/>
              </a:spcBef>
            </a:pPr>
            <a:r>
              <a:rPr lang="en-AU" sz="1600" dirty="0">
                <a:solidFill>
                  <a:prstClr val="black"/>
                </a:solidFill>
                <a:latin typeface="Arial" charset="0"/>
                <a:ea typeface="ＭＳ Ｐゴシック" charset="-128"/>
              </a:rPr>
              <a:t>Appropriate </a:t>
            </a:r>
            <a:r>
              <a:rPr lang="en-AU" sz="1600" dirty="0" smtClean="0">
                <a:solidFill>
                  <a:prstClr val="black"/>
                </a:solidFill>
                <a:latin typeface="Arial" charset="0"/>
                <a:ea typeface="ＭＳ Ｐゴシック" charset="-128"/>
              </a:rPr>
              <a:t>storage. </a:t>
            </a:r>
            <a:endParaRPr lang="en-AU" sz="1600" dirty="0">
              <a:solidFill>
                <a:prstClr val="black"/>
              </a:solidFill>
              <a:latin typeface="Arial" charset="0"/>
              <a:ea typeface="ＭＳ Ｐゴシック" charset="-128"/>
            </a:endParaRPr>
          </a:p>
          <a:p>
            <a:pPr marL="0" lvl="0" indent="0">
              <a:spcBef>
                <a:spcPct val="0"/>
              </a:spcBef>
              <a:buNone/>
            </a:pPr>
            <a:endParaRPr lang="en-AU" sz="1600" dirty="0">
              <a:solidFill>
                <a:prstClr val="black"/>
              </a:solidFill>
              <a:latin typeface="Arial" charset="0"/>
              <a:ea typeface="ＭＳ Ｐゴシック" charset="-128"/>
            </a:endParaRPr>
          </a:p>
          <a:p>
            <a:pPr marL="0" lvl="0" indent="0">
              <a:spcBef>
                <a:spcPct val="0"/>
              </a:spcBef>
              <a:buNone/>
            </a:pPr>
            <a:r>
              <a:rPr lang="en-AU" sz="1600" dirty="0">
                <a:solidFill>
                  <a:prstClr val="black"/>
                </a:solidFill>
                <a:latin typeface="Arial" charset="0"/>
                <a:ea typeface="ＭＳ Ｐゴシック" charset="-128"/>
              </a:rPr>
              <a:t>The substance must be recorded on the </a:t>
            </a:r>
            <a:r>
              <a:rPr lang="en-AU" sz="1600" dirty="0" smtClean="0">
                <a:solidFill>
                  <a:prstClr val="black"/>
                </a:solidFill>
                <a:latin typeface="Arial" charset="0"/>
                <a:ea typeface="ＭＳ Ｐゴシック" charset="-128"/>
              </a:rPr>
              <a:t>ChemWatch </a:t>
            </a:r>
            <a:r>
              <a:rPr lang="en-AU" sz="1600" dirty="0">
                <a:solidFill>
                  <a:prstClr val="black"/>
                </a:solidFill>
                <a:latin typeface="Arial" charset="0"/>
                <a:ea typeface="ＭＳ Ｐゴシック" charset="-128"/>
              </a:rPr>
              <a:t>inventory for the storage location.  The </a:t>
            </a:r>
            <a:r>
              <a:rPr lang="en-AU" sz="1600" dirty="0" smtClean="0">
                <a:solidFill>
                  <a:prstClr val="black"/>
                </a:solidFill>
                <a:latin typeface="Arial" charset="0"/>
                <a:ea typeface="ＭＳ Ｐゴシック" charset="-128"/>
              </a:rPr>
              <a:t>WHS </a:t>
            </a:r>
            <a:r>
              <a:rPr lang="en-AU" sz="1600" dirty="0">
                <a:solidFill>
                  <a:prstClr val="black"/>
                </a:solidFill>
                <a:latin typeface="Arial" charset="0"/>
                <a:ea typeface="ＭＳ Ｐゴシック" charset="-128"/>
              </a:rPr>
              <a:t>Biological, Radiation and Chemicals Safety Advisor can be contacted to provide a user account.</a:t>
            </a:r>
          </a:p>
          <a:p>
            <a:pPr marL="0" lvl="0" indent="0">
              <a:spcBef>
                <a:spcPct val="0"/>
              </a:spcBef>
              <a:buNone/>
            </a:pPr>
            <a:endParaRPr lang="en-AU" sz="1600" dirty="0">
              <a:solidFill>
                <a:prstClr val="black"/>
              </a:solidFill>
              <a:latin typeface="Arial" charset="0"/>
              <a:ea typeface="ＭＳ Ｐゴシック" charset="-128"/>
            </a:endParaRPr>
          </a:p>
          <a:p>
            <a:pPr marL="0" lvl="0" indent="0">
              <a:spcBef>
                <a:spcPct val="0"/>
              </a:spcBef>
              <a:buNone/>
            </a:pPr>
            <a:r>
              <a:rPr lang="en-AU" sz="1600" dirty="0">
                <a:solidFill>
                  <a:prstClr val="black"/>
                </a:solidFill>
                <a:latin typeface="Arial" charset="0"/>
                <a:ea typeface="ＭＳ Ｐゴシック" charset="-128"/>
              </a:rPr>
              <a:t>Schedule 10 of the Work Health &amp; Safety Regulation 2011 (Qld) lists chemicals that are </a:t>
            </a:r>
            <a:r>
              <a:rPr lang="en-AU" sz="1600" dirty="0">
                <a:solidFill>
                  <a:prstClr val="black"/>
                </a:solidFill>
                <a:latin typeface="Arial" charset="0"/>
                <a:ea typeface="ＭＳ Ｐゴシック" charset="-128"/>
              </a:rPr>
              <a:t>S</a:t>
            </a:r>
            <a:r>
              <a:rPr lang="en-AU" sz="1600" dirty="0" smtClean="0">
                <a:solidFill>
                  <a:prstClr val="black"/>
                </a:solidFill>
                <a:latin typeface="Arial" charset="0"/>
                <a:ea typeface="ＭＳ Ｐゴシック" charset="-128"/>
              </a:rPr>
              <a:t>chedule </a:t>
            </a:r>
            <a:r>
              <a:rPr lang="en-AU" sz="1600" dirty="0">
                <a:solidFill>
                  <a:prstClr val="black"/>
                </a:solidFill>
                <a:latin typeface="Arial" charset="0"/>
                <a:ea typeface="ＭＳ Ｐゴシック" charset="-128"/>
              </a:rPr>
              <a:t>10 Prohibited or Restricted Carcinogens.  To </a:t>
            </a:r>
            <a:r>
              <a:rPr lang="en-AU" sz="1600" dirty="0" smtClean="0">
                <a:solidFill>
                  <a:prstClr val="black"/>
                </a:solidFill>
                <a:latin typeface="Arial" charset="0"/>
                <a:ea typeface="ＭＳ Ｐゴシック" charset="-128"/>
              </a:rPr>
              <a:t>possess </a:t>
            </a:r>
            <a:r>
              <a:rPr lang="en-AU" sz="1600" dirty="0">
                <a:solidFill>
                  <a:prstClr val="black"/>
                </a:solidFill>
                <a:latin typeface="Arial" charset="0"/>
                <a:ea typeface="ＭＳ Ｐゴシック" charset="-128"/>
              </a:rPr>
              <a:t>and use these substances </a:t>
            </a:r>
            <a:r>
              <a:rPr lang="en-AU" sz="1600" dirty="0" smtClean="0">
                <a:solidFill>
                  <a:prstClr val="black"/>
                </a:solidFill>
                <a:latin typeface="Arial" charset="0"/>
                <a:ea typeface="ＭＳ Ｐゴシック" charset="-128"/>
              </a:rPr>
              <a:t>an </a:t>
            </a:r>
            <a:r>
              <a:rPr lang="en-AU" sz="1600" dirty="0">
                <a:solidFill>
                  <a:prstClr val="black"/>
                </a:solidFill>
                <a:latin typeface="Arial" charset="0"/>
                <a:ea typeface="ＭＳ Ｐゴシック" charset="-128"/>
              </a:rPr>
              <a:t>application for authorisation to use, handle or store the substance must be submitted to and approved by Workplace Health and Safety Queensland.  The applications can take several months to process.</a:t>
            </a:r>
          </a:p>
          <a:p>
            <a:pPr marL="0" lvl="0" indent="0">
              <a:spcBef>
                <a:spcPct val="0"/>
              </a:spcBef>
              <a:buNone/>
            </a:pPr>
            <a:endParaRPr lang="en-AU" sz="1600" dirty="0">
              <a:solidFill>
                <a:prstClr val="black"/>
              </a:solidFill>
              <a:latin typeface="Arial" charset="0"/>
              <a:ea typeface="ＭＳ Ｐゴシック" charset="-128"/>
            </a:endParaRPr>
          </a:p>
          <a:p>
            <a:pPr marL="0" lvl="0" indent="0">
              <a:spcBef>
                <a:spcPct val="0"/>
              </a:spcBef>
              <a:buNone/>
            </a:pPr>
            <a:r>
              <a:rPr lang="en-AU" sz="1600" dirty="0">
                <a:solidFill>
                  <a:prstClr val="black"/>
                </a:solidFill>
                <a:latin typeface="Arial" charset="0"/>
                <a:ea typeface="ＭＳ Ｐゴシック" charset="-128"/>
              </a:rPr>
              <a:t>The </a:t>
            </a:r>
            <a:r>
              <a:rPr lang="en-AU" sz="1600" dirty="0" smtClean="0">
                <a:solidFill>
                  <a:prstClr val="black"/>
                </a:solidFill>
                <a:latin typeface="Arial" charset="0"/>
                <a:ea typeface="ＭＳ Ｐゴシック" charset="-128"/>
              </a:rPr>
              <a:t>WHS </a:t>
            </a:r>
            <a:r>
              <a:rPr lang="en-AU" sz="1600" dirty="0">
                <a:solidFill>
                  <a:prstClr val="black"/>
                </a:solidFill>
                <a:latin typeface="Arial" charset="0"/>
                <a:ea typeface="ＭＳ Ｐゴシック" charset="-128"/>
              </a:rPr>
              <a:t>Biological, Radiation and Chemicals Safety Advisor can be contacted for assistance.</a:t>
            </a:r>
          </a:p>
          <a:p>
            <a:pPr marL="0" indent="0">
              <a:buNone/>
            </a:pPr>
            <a:endParaRPr lang="en-AU" sz="1800" dirty="0"/>
          </a:p>
        </p:txBody>
      </p:sp>
    </p:spTree>
    <p:extLst>
      <p:ext uri="{BB962C8B-B14F-4D97-AF65-F5344CB8AC3E}">
        <p14:creationId xmlns:p14="http://schemas.microsoft.com/office/powerpoint/2010/main" val="2304193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504767"/>
          </a:xfrm>
        </p:spPr>
        <p:txBody>
          <a:bodyPr/>
          <a:lstStyle/>
          <a:p>
            <a:r>
              <a:rPr lang="en-AU" sz="2400" dirty="0">
                <a:solidFill>
                  <a:srgbClr val="005ABB"/>
                </a:solidFill>
                <a:latin typeface="Arial"/>
                <a:ea typeface="MS PGothic" pitchFamily="34" charset="-128"/>
                <a:cs typeface="Arial"/>
              </a:rPr>
              <a:t>Chemical Spills</a:t>
            </a:r>
            <a:r>
              <a:rPr lang="en-AU" dirty="0"/>
              <a:t/>
            </a:r>
            <a:br>
              <a:rPr lang="en-AU" dirty="0"/>
            </a:br>
            <a:endParaRPr lang="en-AU" dirty="0"/>
          </a:p>
        </p:txBody>
      </p:sp>
      <p:sp>
        <p:nvSpPr>
          <p:cNvPr id="3" name="Content Placeholder 2"/>
          <p:cNvSpPr>
            <a:spLocks noGrp="1"/>
          </p:cNvSpPr>
          <p:nvPr>
            <p:ph idx="1"/>
          </p:nvPr>
        </p:nvSpPr>
        <p:spPr>
          <a:xfrm>
            <a:off x="614995" y="1087395"/>
            <a:ext cx="10738805" cy="5089567"/>
          </a:xfrm>
        </p:spPr>
        <p:txBody>
          <a:bodyPr/>
          <a:lstStyle/>
          <a:p>
            <a:pPr marL="0" indent="0">
              <a:lnSpc>
                <a:spcPct val="115000"/>
              </a:lnSpc>
              <a:spcAft>
                <a:spcPts val="0"/>
              </a:spcAft>
              <a:buNone/>
            </a:pPr>
            <a:r>
              <a:rPr lang="en-AU" sz="1800" dirty="0">
                <a:ea typeface="Calibri" panose="020F0502020204030204" pitchFamily="34" charset="0"/>
              </a:rPr>
              <a:t>When an uncontrolled chemical spill occurs, the following process must be followed:</a:t>
            </a:r>
          </a:p>
          <a:p>
            <a:pPr>
              <a:lnSpc>
                <a:spcPct val="100000"/>
              </a:lnSpc>
              <a:spcBef>
                <a:spcPts val="600"/>
              </a:spcBef>
              <a:spcAft>
                <a:spcPts val="0"/>
              </a:spcAft>
            </a:pPr>
            <a:r>
              <a:rPr lang="en-AU" sz="1800" dirty="0" smtClean="0">
                <a:ea typeface="Calibri" panose="020F0502020204030204" pitchFamily="34" charset="0"/>
              </a:rPr>
              <a:t>Identify </a:t>
            </a:r>
            <a:r>
              <a:rPr lang="en-AU" sz="1800" dirty="0">
                <a:ea typeface="Calibri" panose="020F0502020204030204" pitchFamily="34" charset="0"/>
              </a:rPr>
              <a:t>the chemical type and refer to the </a:t>
            </a:r>
            <a:r>
              <a:rPr lang="en-AU" sz="1800" dirty="0" smtClean="0">
                <a:ea typeface="Calibri" panose="020F0502020204030204" pitchFamily="34" charset="0"/>
              </a:rPr>
              <a:t>Safety Data Sheet </a:t>
            </a:r>
            <a:r>
              <a:rPr lang="en-AU" sz="1800" dirty="0">
                <a:ea typeface="Calibri" panose="020F0502020204030204" pitchFamily="34" charset="0"/>
              </a:rPr>
              <a:t>(SDS) for personal protective measures and for specific clean-up method </a:t>
            </a:r>
          </a:p>
          <a:p>
            <a:pPr>
              <a:lnSpc>
                <a:spcPct val="100000"/>
              </a:lnSpc>
              <a:spcBef>
                <a:spcPts val="600"/>
              </a:spcBef>
              <a:spcAft>
                <a:spcPts val="0"/>
              </a:spcAft>
            </a:pPr>
            <a:r>
              <a:rPr lang="en-AU" sz="1800" dirty="0">
                <a:ea typeface="Calibri" panose="020F0502020204030204" pitchFamily="34" charset="0"/>
              </a:rPr>
              <a:t>Access the spill kit and don the required PPE / respiratory protection if required</a:t>
            </a:r>
          </a:p>
          <a:p>
            <a:pPr>
              <a:lnSpc>
                <a:spcPct val="100000"/>
              </a:lnSpc>
              <a:spcBef>
                <a:spcPts val="600"/>
              </a:spcBef>
              <a:spcAft>
                <a:spcPts val="0"/>
              </a:spcAft>
            </a:pPr>
            <a:r>
              <a:rPr lang="en-AU" sz="1800" dirty="0">
                <a:ea typeface="Calibri" panose="020F0502020204030204" pitchFamily="34" charset="0"/>
              </a:rPr>
              <a:t>Contain the chemical spill.</a:t>
            </a:r>
          </a:p>
          <a:p>
            <a:pPr marL="0" indent="0">
              <a:lnSpc>
                <a:spcPct val="100000"/>
              </a:lnSpc>
              <a:spcBef>
                <a:spcPts val="600"/>
              </a:spcBef>
              <a:spcAft>
                <a:spcPts val="0"/>
              </a:spcAft>
              <a:buNone/>
            </a:pPr>
            <a:r>
              <a:rPr lang="en-AU" sz="1800" dirty="0">
                <a:ea typeface="Calibri" panose="020F0502020204030204" pitchFamily="34" charset="0"/>
              </a:rPr>
              <a:t> </a:t>
            </a:r>
          </a:p>
          <a:p>
            <a:pPr marL="0" indent="0">
              <a:lnSpc>
                <a:spcPct val="100000"/>
              </a:lnSpc>
              <a:spcBef>
                <a:spcPts val="600"/>
              </a:spcBef>
              <a:spcAft>
                <a:spcPts val="0"/>
              </a:spcAft>
              <a:buNone/>
            </a:pPr>
            <a:r>
              <a:rPr lang="en-AU" sz="1800" dirty="0">
                <a:ea typeface="Calibri" panose="020F0502020204030204" pitchFamily="34" charset="0"/>
              </a:rPr>
              <a:t>Spill kits are to be:</a:t>
            </a:r>
          </a:p>
          <a:p>
            <a:pPr>
              <a:lnSpc>
                <a:spcPct val="100000"/>
              </a:lnSpc>
              <a:spcBef>
                <a:spcPts val="600"/>
              </a:spcBef>
              <a:spcAft>
                <a:spcPts val="0"/>
              </a:spcAft>
            </a:pPr>
            <a:r>
              <a:rPr lang="en-AU" sz="1800" dirty="0">
                <a:ea typeface="Calibri" panose="020F0502020204030204" pitchFamily="34" charset="0"/>
              </a:rPr>
              <a:t>Appropriate for the substances within the laboratory</a:t>
            </a:r>
          </a:p>
          <a:p>
            <a:pPr>
              <a:lnSpc>
                <a:spcPct val="100000"/>
              </a:lnSpc>
              <a:spcBef>
                <a:spcPts val="600"/>
              </a:spcBef>
              <a:spcAft>
                <a:spcPts val="0"/>
              </a:spcAft>
            </a:pPr>
            <a:r>
              <a:rPr lang="en-AU" sz="1800" dirty="0">
                <a:ea typeface="Calibri" panose="020F0502020204030204" pitchFamily="34" charset="0"/>
              </a:rPr>
              <a:t>Inspected and maintained as part of laboratory inspections. </a:t>
            </a:r>
          </a:p>
          <a:p>
            <a:endParaRPr lang="en-AU" sz="1800" dirty="0"/>
          </a:p>
        </p:txBody>
      </p:sp>
    </p:spTree>
    <p:extLst>
      <p:ext uri="{BB962C8B-B14F-4D97-AF65-F5344CB8AC3E}">
        <p14:creationId xmlns:p14="http://schemas.microsoft.com/office/powerpoint/2010/main" val="4271719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570670"/>
          </a:xfrm>
        </p:spPr>
        <p:txBody>
          <a:bodyPr/>
          <a:lstStyle/>
          <a:p>
            <a:r>
              <a:rPr lang="en-AU" sz="2400" dirty="0">
                <a:solidFill>
                  <a:srgbClr val="005ABB"/>
                </a:solidFill>
                <a:latin typeface="Arial"/>
                <a:ea typeface="MS PGothic" pitchFamily="34" charset="-128"/>
                <a:cs typeface="Arial"/>
              </a:rPr>
              <a:t>Gas Cylinders</a:t>
            </a:r>
          </a:p>
        </p:txBody>
      </p:sp>
      <p:sp>
        <p:nvSpPr>
          <p:cNvPr id="3" name="Content Placeholder 2"/>
          <p:cNvSpPr>
            <a:spLocks noGrp="1"/>
          </p:cNvSpPr>
          <p:nvPr>
            <p:ph idx="1"/>
          </p:nvPr>
        </p:nvSpPr>
        <p:spPr>
          <a:xfrm>
            <a:off x="614995" y="1153299"/>
            <a:ext cx="10738805" cy="5023664"/>
          </a:xfrm>
        </p:spPr>
        <p:txBody>
          <a:bodyPr/>
          <a:lstStyle/>
          <a:p>
            <a:pPr marL="0" indent="0">
              <a:buNone/>
            </a:pPr>
            <a:r>
              <a:rPr lang="en-US" sz="1800" dirty="0"/>
              <a:t>The use of gas cylinders must have a risk assessment performed by the laboratory supervisor or person proposing to use the gas cylinders.  The following risks must be considered depending on the content of the gas cylinder and intended location of the cylinder.  Including but not limited to:</a:t>
            </a:r>
          </a:p>
          <a:p>
            <a:r>
              <a:rPr lang="en-US" sz="1800" dirty="0"/>
              <a:t>Potential for asphyxiation</a:t>
            </a:r>
          </a:p>
          <a:p>
            <a:r>
              <a:rPr lang="en-US" sz="1800" dirty="0"/>
              <a:t>Potential for toxic effects</a:t>
            </a:r>
          </a:p>
          <a:p>
            <a:r>
              <a:rPr lang="en-US" sz="1800" dirty="0"/>
              <a:t>Potential for fire</a:t>
            </a:r>
          </a:p>
          <a:p>
            <a:r>
              <a:rPr lang="en-US" sz="1800" dirty="0"/>
              <a:t>Potential for increased oxygen</a:t>
            </a:r>
          </a:p>
          <a:p>
            <a:r>
              <a:rPr lang="en-US" sz="1800" dirty="0"/>
              <a:t>Mounting to avoid physical damage</a:t>
            </a:r>
          </a:p>
          <a:p>
            <a:r>
              <a:rPr lang="en-US" sz="1800" dirty="0"/>
              <a:t>Controls for safe relocation of gas cylinders to avoid harm caused by manual handling or release of </a:t>
            </a:r>
            <a:r>
              <a:rPr lang="en-US" sz="1800" dirty="0" smtClean="0"/>
              <a:t>contents</a:t>
            </a:r>
            <a:endParaRPr lang="en-US" sz="1800" dirty="0"/>
          </a:p>
          <a:p>
            <a:r>
              <a:rPr lang="en-AU" sz="1800" dirty="0"/>
              <a:t>Insert laboratory specific </a:t>
            </a:r>
            <a:r>
              <a:rPr lang="en-AU" sz="1800" dirty="0" smtClean="0"/>
              <a:t>detail.</a:t>
            </a:r>
            <a:endParaRPr lang="en-AU" sz="1800" dirty="0"/>
          </a:p>
          <a:p>
            <a:pPr marL="0" indent="0">
              <a:buNone/>
            </a:pPr>
            <a:endParaRPr lang="en-AU" sz="1800" dirty="0"/>
          </a:p>
        </p:txBody>
      </p:sp>
    </p:spTree>
    <p:extLst>
      <p:ext uri="{BB962C8B-B14F-4D97-AF65-F5344CB8AC3E}">
        <p14:creationId xmlns:p14="http://schemas.microsoft.com/office/powerpoint/2010/main" val="1422097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21243"/>
          </a:xfrm>
        </p:spPr>
        <p:txBody>
          <a:bodyPr/>
          <a:lstStyle/>
          <a:p>
            <a:r>
              <a:rPr lang="en-AU" sz="2400" dirty="0">
                <a:solidFill>
                  <a:srgbClr val="005ABB"/>
                </a:solidFill>
                <a:latin typeface="Arial"/>
                <a:ea typeface="MS PGothic" pitchFamily="34" charset="-128"/>
                <a:cs typeface="Arial"/>
              </a:rPr>
              <a:t>General Waste Bin</a:t>
            </a:r>
            <a:r>
              <a:rPr lang="en-AU" dirty="0"/>
              <a:t/>
            </a:r>
            <a:br>
              <a:rPr lang="en-AU" dirty="0"/>
            </a:br>
            <a:endParaRPr lang="en-AU" dirty="0"/>
          </a:p>
        </p:txBody>
      </p:sp>
      <p:sp>
        <p:nvSpPr>
          <p:cNvPr id="3" name="Content Placeholder 2"/>
          <p:cNvSpPr>
            <a:spLocks noGrp="1"/>
          </p:cNvSpPr>
          <p:nvPr>
            <p:ph idx="1"/>
          </p:nvPr>
        </p:nvSpPr>
        <p:spPr>
          <a:xfrm>
            <a:off x="614995" y="1103871"/>
            <a:ext cx="10738805" cy="5073092"/>
          </a:xfrm>
        </p:spPr>
        <p:txBody>
          <a:bodyPr/>
          <a:lstStyle/>
          <a:p>
            <a:pPr marL="0" indent="0">
              <a:buNone/>
            </a:pPr>
            <a:r>
              <a:rPr lang="en-AU" sz="1800" dirty="0"/>
              <a:t>General waste bins can be used for:</a:t>
            </a:r>
          </a:p>
          <a:p>
            <a:r>
              <a:rPr lang="en-AU" sz="1800" dirty="0"/>
              <a:t>Paper</a:t>
            </a:r>
          </a:p>
          <a:p>
            <a:r>
              <a:rPr lang="en-AU" sz="1800" dirty="0"/>
              <a:t>Cardboard</a:t>
            </a:r>
          </a:p>
          <a:p>
            <a:r>
              <a:rPr lang="en-AU" sz="1800" dirty="0"/>
              <a:t>Plastic wrap</a:t>
            </a:r>
          </a:p>
          <a:p>
            <a:r>
              <a:rPr lang="en-AU" sz="1800" dirty="0"/>
              <a:t>Clean plastic products</a:t>
            </a:r>
          </a:p>
          <a:p>
            <a:r>
              <a:rPr lang="en-AU" sz="1800" dirty="0"/>
              <a:t>Rinsed chemical bottles without labels</a:t>
            </a:r>
          </a:p>
          <a:p>
            <a:r>
              <a:rPr lang="en-AU" sz="1800" dirty="0"/>
              <a:t>Well contained &amp; clearly labelled non hazardous laboratory waste (</a:t>
            </a:r>
            <a:r>
              <a:rPr lang="en-AU" sz="1800" dirty="0" err="1"/>
              <a:t>eg</a:t>
            </a:r>
            <a:r>
              <a:rPr lang="en-AU" sz="1800" dirty="0"/>
              <a:t> gloves</a:t>
            </a:r>
            <a:r>
              <a:rPr lang="en-AU" sz="1800" dirty="0" smtClean="0"/>
              <a:t>).</a:t>
            </a:r>
            <a:endParaRPr lang="en-AU" sz="1800" dirty="0"/>
          </a:p>
          <a:p>
            <a:endParaRPr lang="en-AU" sz="1800" dirty="0" smtClean="0"/>
          </a:p>
          <a:p>
            <a:endParaRPr lang="en-AU" sz="1800"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0266" y="4001186"/>
            <a:ext cx="22796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943" y="3803479"/>
            <a:ext cx="18684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546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29481"/>
          </a:xfrm>
        </p:spPr>
        <p:txBody>
          <a:bodyPr/>
          <a:lstStyle/>
          <a:p>
            <a:r>
              <a:rPr lang="en-AU" sz="2400" dirty="0">
                <a:solidFill>
                  <a:srgbClr val="005ABB"/>
                </a:solidFill>
                <a:latin typeface="Arial"/>
                <a:ea typeface="MS PGothic" pitchFamily="34" charset="-128"/>
                <a:cs typeface="Arial"/>
              </a:rPr>
              <a:t>Sharps &amp; Pipettes</a:t>
            </a:r>
            <a:r>
              <a:rPr lang="en-AU" dirty="0"/>
              <a:t/>
            </a:r>
            <a:br>
              <a:rPr lang="en-AU" dirty="0"/>
            </a:br>
            <a:endParaRPr lang="en-AU" dirty="0"/>
          </a:p>
        </p:txBody>
      </p:sp>
      <p:sp>
        <p:nvSpPr>
          <p:cNvPr id="3" name="Content Placeholder 2"/>
          <p:cNvSpPr>
            <a:spLocks noGrp="1"/>
          </p:cNvSpPr>
          <p:nvPr>
            <p:ph idx="1"/>
          </p:nvPr>
        </p:nvSpPr>
        <p:spPr>
          <a:xfrm>
            <a:off x="588528" y="1112108"/>
            <a:ext cx="10738805" cy="5064854"/>
          </a:xfrm>
        </p:spPr>
        <p:txBody>
          <a:bodyPr/>
          <a:lstStyle/>
          <a:p>
            <a:r>
              <a:rPr lang="en-AU" sz="1800" dirty="0"/>
              <a:t>Sharps are anything capable of puncturing your skin, </a:t>
            </a:r>
            <a:r>
              <a:rPr lang="en-AU" sz="1800" dirty="0" err="1"/>
              <a:t>eg</a:t>
            </a:r>
            <a:r>
              <a:rPr lang="en-AU" sz="1800" dirty="0"/>
              <a:t>. </a:t>
            </a:r>
            <a:r>
              <a:rPr lang="en-AU" sz="1800" dirty="0" smtClean="0"/>
              <a:t>scalpel </a:t>
            </a:r>
            <a:r>
              <a:rPr lang="en-AU" sz="1800" dirty="0"/>
              <a:t>blades, </a:t>
            </a:r>
            <a:r>
              <a:rPr lang="en-AU" sz="1800" dirty="0" smtClean="0"/>
              <a:t>needles - </a:t>
            </a:r>
            <a:r>
              <a:rPr lang="en-AU" sz="1800" dirty="0"/>
              <a:t>dispose of in a yellow “Sharps” </a:t>
            </a:r>
            <a:r>
              <a:rPr lang="en-AU" sz="1800" dirty="0" smtClean="0"/>
              <a:t>container  </a:t>
            </a:r>
            <a:endParaRPr lang="en-AU" sz="1800" dirty="0"/>
          </a:p>
          <a:p>
            <a:r>
              <a:rPr lang="en-AU" sz="1800" dirty="0"/>
              <a:t>Place full containers into a “Clinical Waste” bin for </a:t>
            </a:r>
            <a:r>
              <a:rPr lang="en-AU" sz="1800" dirty="0" smtClean="0"/>
              <a:t>disposal</a:t>
            </a:r>
            <a:endParaRPr lang="en-AU" sz="1800" dirty="0"/>
          </a:p>
          <a:p>
            <a:pPr>
              <a:lnSpc>
                <a:spcPct val="115000"/>
              </a:lnSpc>
              <a:spcBef>
                <a:spcPts val="400"/>
              </a:spcBef>
              <a:spcAft>
                <a:spcPts val="0"/>
              </a:spcAft>
            </a:pPr>
            <a:r>
              <a:rPr lang="en-AU" sz="1800" dirty="0" smtClean="0">
                <a:ea typeface="Calibri" panose="020F0502020204030204" pitchFamily="34" charset="0"/>
              </a:rPr>
              <a:t>Pipettes </a:t>
            </a:r>
            <a:r>
              <a:rPr lang="en-AU" sz="1800" dirty="0">
                <a:ea typeface="Calibri" panose="020F0502020204030204" pitchFamily="34" charset="0"/>
              </a:rPr>
              <a:t>can cause rubbish bags to tear.  As such pipettes are to be placed into a container with hard sides before being placed into rubbish.</a:t>
            </a:r>
            <a:endParaRPr lang="en-AU" sz="1800" dirty="0"/>
          </a:p>
          <a:p>
            <a:endParaRPr lang="en-AU" sz="1800" dirty="0"/>
          </a:p>
        </p:txBody>
      </p:sp>
      <p:pic>
        <p:nvPicPr>
          <p:cNvPr id="4" name="Picture 11" descr="image007"/>
          <p:cNvPicPr>
            <a:picLocks noChangeAspect="1" noChangeArrowheads="1"/>
          </p:cNvPicPr>
          <p:nvPr/>
        </p:nvPicPr>
        <p:blipFill>
          <a:blip r:embed="rId2">
            <a:lum bright="12000" contrast="12000"/>
          </a:blip>
          <a:srcRect/>
          <a:stretch>
            <a:fillRect/>
          </a:stretch>
        </p:blipFill>
        <p:spPr bwMode="auto">
          <a:xfrm>
            <a:off x="2182734" y="3142724"/>
            <a:ext cx="2063211" cy="2030616"/>
          </a:xfrm>
          <a:prstGeom prst="rect">
            <a:avLst/>
          </a:prstGeom>
          <a:noFill/>
          <a:ln w="9525">
            <a:noFill/>
            <a:miter lim="800000"/>
            <a:headEnd/>
            <a:tailEnd/>
          </a:ln>
        </p:spPr>
      </p:pic>
    </p:spTree>
    <p:extLst>
      <p:ext uri="{BB962C8B-B14F-4D97-AF65-F5344CB8AC3E}">
        <p14:creationId xmlns:p14="http://schemas.microsoft.com/office/powerpoint/2010/main" val="2952570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21243"/>
          </a:xfrm>
        </p:spPr>
        <p:txBody>
          <a:bodyPr/>
          <a:lstStyle/>
          <a:p>
            <a:r>
              <a:rPr lang="en-AU" sz="2400" dirty="0">
                <a:solidFill>
                  <a:srgbClr val="005ABB"/>
                </a:solidFill>
                <a:latin typeface="Arial"/>
                <a:ea typeface="MS PGothic" pitchFamily="34" charset="-128"/>
                <a:cs typeface="Arial"/>
              </a:rPr>
              <a:t>Clinical Waste</a:t>
            </a:r>
            <a:r>
              <a:rPr lang="en-AU" dirty="0"/>
              <a:t/>
            </a:r>
            <a:br>
              <a:rPr lang="en-AU" dirty="0"/>
            </a:br>
            <a:endParaRPr lang="en-AU" dirty="0"/>
          </a:p>
        </p:txBody>
      </p:sp>
      <p:sp>
        <p:nvSpPr>
          <p:cNvPr id="3" name="Content Placeholder 2"/>
          <p:cNvSpPr>
            <a:spLocks noGrp="1"/>
          </p:cNvSpPr>
          <p:nvPr>
            <p:ph idx="1"/>
          </p:nvPr>
        </p:nvSpPr>
        <p:spPr>
          <a:xfrm>
            <a:off x="614995" y="1103871"/>
            <a:ext cx="10738805" cy="5073092"/>
          </a:xfrm>
        </p:spPr>
        <p:txBody>
          <a:bodyPr/>
          <a:lstStyle/>
          <a:p>
            <a:pPr marL="0" indent="0">
              <a:buNone/>
            </a:pPr>
            <a:r>
              <a:rPr lang="en-AU" sz="2000" dirty="0"/>
              <a:t>Any waste:</a:t>
            </a:r>
          </a:p>
          <a:p>
            <a:pPr lvl="1"/>
            <a:r>
              <a:rPr lang="en-AU" sz="2000" dirty="0"/>
              <a:t>From human origin (</a:t>
            </a:r>
            <a:r>
              <a:rPr lang="en-AU" sz="2000" dirty="0" err="1"/>
              <a:t>eg</a:t>
            </a:r>
            <a:r>
              <a:rPr lang="en-AU" sz="2000" dirty="0"/>
              <a:t>. </a:t>
            </a:r>
            <a:r>
              <a:rPr lang="en-AU" sz="2000" dirty="0" smtClean="0"/>
              <a:t>blood</a:t>
            </a:r>
            <a:r>
              <a:rPr lang="en-AU" sz="2000" dirty="0"/>
              <a:t>, tissue)</a:t>
            </a:r>
          </a:p>
          <a:p>
            <a:pPr lvl="1"/>
            <a:r>
              <a:rPr lang="en-AU" sz="2000" dirty="0"/>
              <a:t>Genetically modified organisms</a:t>
            </a:r>
          </a:p>
          <a:p>
            <a:pPr lvl="1"/>
            <a:r>
              <a:rPr lang="en-AU" sz="2000" dirty="0"/>
              <a:t>Animal waste that has potential to be infectious to </a:t>
            </a:r>
            <a:r>
              <a:rPr lang="en-AU" sz="2000" dirty="0" smtClean="0"/>
              <a:t>humans</a:t>
            </a:r>
          </a:p>
          <a:p>
            <a:pPr lvl="1"/>
            <a:r>
              <a:rPr lang="en-AU" sz="2000" dirty="0" smtClean="0"/>
              <a:t>Any items such as pipettes, gloves, absorbent materials that have been in contact with any of the above clinical waste categories</a:t>
            </a:r>
            <a:endParaRPr lang="en-AU" sz="2000" dirty="0"/>
          </a:p>
          <a:p>
            <a:r>
              <a:rPr lang="en-AU" sz="2000" dirty="0" smtClean="0"/>
              <a:t>This </a:t>
            </a:r>
            <a:r>
              <a:rPr lang="en-AU" sz="2000" dirty="0"/>
              <a:t>waste must be placed into a “biohazard” waste bag and disposed of into a “Clinical” waste bin.</a:t>
            </a:r>
          </a:p>
          <a:p>
            <a:endParaRPr lang="en-AU" sz="1800" dirty="0"/>
          </a:p>
        </p:txBody>
      </p:sp>
      <p:pic>
        <p:nvPicPr>
          <p:cNvPr id="4" name="Picture 3" descr="autoclave.jpg"/>
          <p:cNvPicPr>
            <a:picLocks noChangeAspect="1"/>
          </p:cNvPicPr>
          <p:nvPr/>
        </p:nvPicPr>
        <p:blipFill>
          <a:blip r:embed="rId2"/>
          <a:stretch>
            <a:fillRect/>
          </a:stretch>
        </p:blipFill>
        <p:spPr>
          <a:xfrm>
            <a:off x="2252696" y="3972515"/>
            <a:ext cx="2641521" cy="1980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2485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54195"/>
          </a:xfrm>
        </p:spPr>
        <p:txBody>
          <a:bodyPr/>
          <a:lstStyle/>
          <a:p>
            <a:r>
              <a:rPr lang="en-AU" sz="2400" dirty="0">
                <a:solidFill>
                  <a:srgbClr val="005ABB"/>
                </a:solidFill>
                <a:latin typeface="Arial"/>
                <a:ea typeface="MS PGothic" pitchFamily="34" charset="-128"/>
                <a:cs typeface="Arial"/>
              </a:rPr>
              <a:t>Pharmaceutical and Cytotoxic Waste</a:t>
            </a:r>
            <a:r>
              <a:rPr lang="en-AU" dirty="0"/>
              <a:t/>
            </a:r>
            <a:br>
              <a:rPr lang="en-AU" dirty="0"/>
            </a:br>
            <a:endParaRPr lang="en-AU" dirty="0"/>
          </a:p>
        </p:txBody>
      </p:sp>
      <p:sp>
        <p:nvSpPr>
          <p:cNvPr id="3" name="Content Placeholder 2"/>
          <p:cNvSpPr>
            <a:spLocks noGrp="1"/>
          </p:cNvSpPr>
          <p:nvPr>
            <p:ph idx="1"/>
          </p:nvPr>
        </p:nvSpPr>
        <p:spPr>
          <a:xfrm>
            <a:off x="614995" y="1136823"/>
            <a:ext cx="10738805" cy="5040140"/>
          </a:xfrm>
        </p:spPr>
        <p:txBody>
          <a:bodyPr/>
          <a:lstStyle/>
          <a:p>
            <a:r>
              <a:rPr lang="en-AU" sz="1800" dirty="0"/>
              <a:t>Scheduled drugs and poisons are pharmaceutical waste, including </a:t>
            </a:r>
            <a:r>
              <a:rPr lang="en-AU" sz="1800" dirty="0" smtClean="0"/>
              <a:t>antibiotics</a:t>
            </a:r>
            <a:endParaRPr lang="en-AU" sz="1800" dirty="0"/>
          </a:p>
          <a:p>
            <a:r>
              <a:rPr lang="en-AU" sz="1800" dirty="0"/>
              <a:t>Pharmaceutical waste is to be disposed of in a “pharmaceutical waste” bin </a:t>
            </a:r>
          </a:p>
          <a:p>
            <a:r>
              <a:rPr lang="en-AU" sz="1800" dirty="0"/>
              <a:t>Pharmaceutical waste can be placed into a “Cytotoxic w</a:t>
            </a:r>
            <a:r>
              <a:rPr lang="en-AU" sz="1800" dirty="0" smtClean="0"/>
              <a:t>aste</a:t>
            </a:r>
            <a:r>
              <a:rPr lang="en-AU" sz="1800" dirty="0"/>
              <a:t>” </a:t>
            </a:r>
            <a:r>
              <a:rPr lang="en-AU" sz="1800" dirty="0" smtClean="0"/>
              <a:t>bin </a:t>
            </a:r>
            <a:endParaRPr lang="en-AU" sz="1800" dirty="0"/>
          </a:p>
          <a:p>
            <a:r>
              <a:rPr lang="en-AU" sz="1800" dirty="0"/>
              <a:t>Cytotoxic waste is to be disposed of in a “Cytotoxic waste” </a:t>
            </a:r>
            <a:r>
              <a:rPr lang="en-AU" sz="1800" dirty="0" smtClean="0"/>
              <a:t>bin.</a:t>
            </a:r>
            <a:endParaRPr lang="en-AU" sz="1800" dirty="0"/>
          </a:p>
          <a:p>
            <a:endParaRPr lang="en-AU" sz="1800" dirty="0"/>
          </a:p>
        </p:txBody>
      </p:sp>
    </p:spTree>
    <p:extLst>
      <p:ext uri="{BB962C8B-B14F-4D97-AF65-F5344CB8AC3E}">
        <p14:creationId xmlns:p14="http://schemas.microsoft.com/office/powerpoint/2010/main" val="2125146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54195"/>
          </a:xfrm>
        </p:spPr>
        <p:txBody>
          <a:bodyPr/>
          <a:lstStyle/>
          <a:p>
            <a:r>
              <a:rPr lang="en-AU" sz="2400" dirty="0">
                <a:solidFill>
                  <a:srgbClr val="005ABB"/>
                </a:solidFill>
                <a:latin typeface="Arial"/>
                <a:ea typeface="MS PGothic" pitchFamily="34" charset="-128"/>
                <a:cs typeface="Arial"/>
              </a:rPr>
              <a:t>Chemical Waste</a:t>
            </a:r>
            <a:r>
              <a:rPr lang="en-AU" dirty="0"/>
              <a:t/>
            </a:r>
            <a:br>
              <a:rPr lang="en-AU" dirty="0"/>
            </a:br>
            <a:endParaRPr lang="en-AU" dirty="0"/>
          </a:p>
        </p:txBody>
      </p:sp>
      <p:sp>
        <p:nvSpPr>
          <p:cNvPr id="3" name="Content Placeholder 2"/>
          <p:cNvSpPr>
            <a:spLocks noGrp="1"/>
          </p:cNvSpPr>
          <p:nvPr>
            <p:ph idx="1"/>
          </p:nvPr>
        </p:nvSpPr>
        <p:spPr>
          <a:xfrm>
            <a:off x="614995" y="1136823"/>
            <a:ext cx="10738805" cy="5040140"/>
          </a:xfrm>
        </p:spPr>
        <p:txBody>
          <a:bodyPr/>
          <a:lstStyle/>
          <a:p>
            <a:r>
              <a:rPr lang="en-AU" sz="1800" dirty="0"/>
              <a:t>Label chemical waste </a:t>
            </a:r>
          </a:p>
          <a:p>
            <a:r>
              <a:rPr lang="en-AU" sz="1800" dirty="0"/>
              <a:t>Do not mix chemical waste</a:t>
            </a:r>
          </a:p>
          <a:p>
            <a:r>
              <a:rPr lang="en-AU" sz="1800" dirty="0"/>
              <a:t>Do not accumulate large volumes of waste</a:t>
            </a:r>
          </a:p>
          <a:p>
            <a:r>
              <a:rPr lang="en-AU" sz="1800" dirty="0"/>
              <a:t>Dispose of waste though a regulated waste disposal </a:t>
            </a:r>
            <a:r>
              <a:rPr lang="en-AU" sz="1800" dirty="0" smtClean="0"/>
              <a:t>company</a:t>
            </a:r>
            <a:endParaRPr lang="en-AU" sz="1800" dirty="0"/>
          </a:p>
          <a:p>
            <a:r>
              <a:rPr lang="en-AU" sz="1800" dirty="0" smtClean="0"/>
              <a:t>Contact &lt;INSERT NAME&gt; </a:t>
            </a:r>
            <a:r>
              <a:rPr lang="en-AU" sz="1800" dirty="0"/>
              <a:t>for disposal of waste from this laboratory. </a:t>
            </a:r>
          </a:p>
          <a:p>
            <a:endParaRPr lang="en-AU" sz="1800" dirty="0"/>
          </a:p>
        </p:txBody>
      </p:sp>
    </p:spTree>
    <p:extLst>
      <p:ext uri="{BB962C8B-B14F-4D97-AF65-F5344CB8AC3E}">
        <p14:creationId xmlns:p14="http://schemas.microsoft.com/office/powerpoint/2010/main" val="3310350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0" fontAlgn="base" hangingPunct="0">
              <a:spcBef>
                <a:spcPct val="20000"/>
              </a:spcBef>
              <a:spcAft>
                <a:spcPct val="0"/>
              </a:spcAft>
            </a:pPr>
            <a:r>
              <a:rPr lang="en-AU" sz="2400" dirty="0">
                <a:solidFill>
                  <a:srgbClr val="005ABB"/>
                </a:solidFill>
                <a:latin typeface="Arial"/>
                <a:ea typeface="MS PGothic" pitchFamily="34" charset="-128"/>
                <a:cs typeface="Arial"/>
              </a:rPr>
              <a:t>Risk Management Plan</a:t>
            </a:r>
          </a:p>
        </p:txBody>
      </p:sp>
      <p:sp>
        <p:nvSpPr>
          <p:cNvPr id="3" name="Content Placeholder 2"/>
          <p:cNvSpPr>
            <a:spLocks noGrp="1"/>
          </p:cNvSpPr>
          <p:nvPr>
            <p:ph idx="1"/>
          </p:nvPr>
        </p:nvSpPr>
        <p:spPr>
          <a:xfrm>
            <a:off x="614995" y="1120347"/>
            <a:ext cx="10738805" cy="5056616"/>
          </a:xfrm>
        </p:spPr>
        <p:txBody>
          <a:bodyPr/>
          <a:lstStyle/>
          <a:p>
            <a:pPr marL="342900" indent="-342900" defTabSz="457200" eaLnBrk="0" fontAlgn="base" hangingPunct="0">
              <a:spcBef>
                <a:spcPct val="20000"/>
              </a:spcBef>
              <a:spcAft>
                <a:spcPct val="0"/>
              </a:spcAft>
              <a:buFont typeface="Arial" charset="0"/>
              <a:buChar char="•"/>
            </a:pPr>
            <a:r>
              <a:rPr lang="en-AU" sz="1800" dirty="0">
                <a:latin typeface="Arial"/>
                <a:ea typeface="MS PGothic" pitchFamily="34" charset="-128"/>
                <a:cs typeface="Arial"/>
              </a:rPr>
              <a:t>Identify the specific risks within this laboratory and communicate the risk assessment/management plan </a:t>
            </a:r>
          </a:p>
        </p:txBody>
      </p:sp>
    </p:spTree>
    <p:extLst>
      <p:ext uri="{BB962C8B-B14F-4D97-AF65-F5344CB8AC3E}">
        <p14:creationId xmlns:p14="http://schemas.microsoft.com/office/powerpoint/2010/main" val="24736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21243"/>
          </a:xfrm>
        </p:spPr>
        <p:txBody>
          <a:bodyPr/>
          <a:lstStyle/>
          <a:p>
            <a:r>
              <a:rPr lang="en-AU" sz="2400" dirty="0">
                <a:solidFill>
                  <a:srgbClr val="005ABB"/>
                </a:solidFill>
                <a:latin typeface="Arial"/>
                <a:ea typeface="MS PGothic" pitchFamily="34" charset="-128"/>
                <a:cs typeface="Arial"/>
              </a:rPr>
              <a:t>Fume Cabinet</a:t>
            </a:r>
            <a:r>
              <a:rPr lang="en-AU" dirty="0"/>
              <a:t/>
            </a:r>
            <a:br>
              <a:rPr lang="en-AU" dirty="0"/>
            </a:br>
            <a:endParaRPr lang="en-AU" dirty="0"/>
          </a:p>
        </p:txBody>
      </p:sp>
      <p:sp>
        <p:nvSpPr>
          <p:cNvPr id="3" name="Content Placeholder 2"/>
          <p:cNvSpPr>
            <a:spLocks noGrp="1"/>
          </p:cNvSpPr>
          <p:nvPr>
            <p:ph idx="1"/>
          </p:nvPr>
        </p:nvSpPr>
        <p:spPr>
          <a:xfrm>
            <a:off x="614995" y="1103871"/>
            <a:ext cx="10738805" cy="5073092"/>
          </a:xfrm>
        </p:spPr>
        <p:txBody>
          <a:bodyPr/>
          <a:lstStyle/>
          <a:p>
            <a:pPr lvl="0">
              <a:lnSpc>
                <a:spcPct val="115000"/>
              </a:lnSpc>
              <a:spcBef>
                <a:spcPts val="400"/>
              </a:spcBef>
              <a:spcAft>
                <a:spcPts val="0"/>
              </a:spcAft>
              <a:buFont typeface="Symbol" panose="05050102010706020507" pitchFamily="18" charset="2"/>
              <a:buChar char=""/>
            </a:pPr>
            <a:r>
              <a:rPr lang="en-AU" sz="1800" dirty="0">
                <a:ea typeface="Calibri" panose="020F0502020204030204" pitchFamily="34" charset="0"/>
              </a:rPr>
              <a:t>Excess materials should not remain in fume cupboards</a:t>
            </a:r>
          </a:p>
          <a:p>
            <a:pPr lvl="0">
              <a:lnSpc>
                <a:spcPct val="115000"/>
              </a:lnSpc>
              <a:spcBef>
                <a:spcPts val="400"/>
              </a:spcBef>
              <a:spcAft>
                <a:spcPts val="0"/>
              </a:spcAft>
              <a:buFont typeface="Symbol" panose="05050102010706020507" pitchFamily="18" charset="2"/>
              <a:buChar char=""/>
            </a:pPr>
            <a:r>
              <a:rPr lang="en-AU" sz="1800" dirty="0">
                <a:ea typeface="Calibri" panose="020F0502020204030204" pitchFamily="34" charset="0"/>
              </a:rPr>
              <a:t>Fume cupboards shall not be used as storage facilities for hazardous materials  </a:t>
            </a:r>
          </a:p>
          <a:p>
            <a:pPr lvl="0">
              <a:lnSpc>
                <a:spcPct val="115000"/>
              </a:lnSpc>
              <a:spcBef>
                <a:spcPts val="400"/>
              </a:spcBef>
              <a:spcAft>
                <a:spcPts val="0"/>
              </a:spcAft>
              <a:buFont typeface="Symbol" panose="05050102010706020507" pitchFamily="18" charset="2"/>
              <a:buChar char=""/>
            </a:pPr>
            <a:r>
              <a:rPr lang="en-AU" sz="1800" dirty="0">
                <a:ea typeface="Calibri" panose="020F0502020204030204" pitchFamily="34" charset="0"/>
              </a:rPr>
              <a:t>When an experiment is completed, the equipment is to be cleaned and the cupboard left clear for the next experiment</a:t>
            </a:r>
          </a:p>
          <a:p>
            <a:pPr lvl="0">
              <a:lnSpc>
                <a:spcPct val="115000"/>
              </a:lnSpc>
              <a:spcBef>
                <a:spcPts val="400"/>
              </a:spcBef>
              <a:spcAft>
                <a:spcPts val="0"/>
              </a:spcAft>
              <a:buFont typeface="Symbol" panose="05050102010706020507" pitchFamily="18" charset="2"/>
              <a:buChar char=""/>
            </a:pPr>
            <a:r>
              <a:rPr lang="en-AU" sz="1800" dirty="0">
                <a:ea typeface="Calibri" panose="020F0502020204030204" pitchFamily="34" charset="0"/>
              </a:rPr>
              <a:t>Large volumes of substances are not to be placed into the fume cupboard with the intent of allowing the substance to evaporate</a:t>
            </a:r>
          </a:p>
          <a:p>
            <a:r>
              <a:rPr lang="en-AU" sz="1800" dirty="0">
                <a:ea typeface="Calibri" panose="020F0502020204030204" pitchFamily="34" charset="0"/>
              </a:rPr>
              <a:t>Fume cupboards are to be inspected at least annually in accordance with the requirements of AS/NZS 2243.8.  The annual inspection regime is coordinated by the Estate </a:t>
            </a:r>
            <a:r>
              <a:rPr lang="en-AU" sz="1800" dirty="0" smtClean="0">
                <a:ea typeface="Calibri" panose="020F0502020204030204" pitchFamily="34" charset="0"/>
              </a:rPr>
              <a:t>Directorate.</a:t>
            </a:r>
            <a:endParaRPr lang="en-AU" sz="1800" dirty="0"/>
          </a:p>
          <a:p>
            <a:endParaRPr lang="en-AU" sz="1800" dirty="0"/>
          </a:p>
        </p:txBody>
      </p:sp>
    </p:spTree>
    <p:extLst>
      <p:ext uri="{BB962C8B-B14F-4D97-AF65-F5344CB8AC3E}">
        <p14:creationId xmlns:p14="http://schemas.microsoft.com/office/powerpoint/2010/main" val="1026015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54195"/>
          </a:xfrm>
        </p:spPr>
        <p:txBody>
          <a:bodyPr/>
          <a:lstStyle/>
          <a:p>
            <a:r>
              <a:rPr lang="en-AU" sz="2400" dirty="0">
                <a:solidFill>
                  <a:srgbClr val="005ABB"/>
                </a:solidFill>
                <a:latin typeface="Arial"/>
                <a:ea typeface="MS PGothic" pitchFamily="34" charset="-128"/>
                <a:cs typeface="Arial"/>
              </a:rPr>
              <a:t>Equipment in the Laboratory</a:t>
            </a:r>
            <a:r>
              <a:rPr lang="en-AU" dirty="0"/>
              <a:t/>
            </a:r>
            <a:br>
              <a:rPr lang="en-AU" dirty="0"/>
            </a:br>
            <a:endParaRPr lang="en-AU" dirty="0"/>
          </a:p>
        </p:txBody>
      </p:sp>
      <p:sp>
        <p:nvSpPr>
          <p:cNvPr id="3" name="Content Placeholder 2"/>
          <p:cNvSpPr>
            <a:spLocks noGrp="1"/>
          </p:cNvSpPr>
          <p:nvPr>
            <p:ph idx="1"/>
          </p:nvPr>
        </p:nvSpPr>
        <p:spPr>
          <a:xfrm>
            <a:off x="614995" y="1136823"/>
            <a:ext cx="10738805" cy="5040140"/>
          </a:xfrm>
        </p:spPr>
        <p:txBody>
          <a:bodyPr/>
          <a:lstStyle/>
          <a:p>
            <a:r>
              <a:rPr lang="en-AU" sz="1800" dirty="0"/>
              <a:t>Detail specific laboratory procedures and rules</a:t>
            </a:r>
          </a:p>
          <a:p>
            <a:endParaRPr lang="en-AU" sz="1800" dirty="0"/>
          </a:p>
        </p:txBody>
      </p:sp>
    </p:spTree>
    <p:extLst>
      <p:ext uri="{BB962C8B-B14F-4D97-AF65-F5344CB8AC3E}">
        <p14:creationId xmlns:p14="http://schemas.microsoft.com/office/powerpoint/2010/main" val="2367836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37719"/>
          </a:xfrm>
        </p:spPr>
        <p:txBody>
          <a:bodyPr/>
          <a:lstStyle/>
          <a:p>
            <a:r>
              <a:rPr lang="en-AU" sz="2400" dirty="0">
                <a:solidFill>
                  <a:srgbClr val="005ABB"/>
                </a:solidFill>
                <a:latin typeface="Arial"/>
                <a:ea typeface="MS PGothic" pitchFamily="34" charset="-128"/>
                <a:cs typeface="Arial"/>
              </a:rPr>
              <a:t>General Laboratory Requirements</a:t>
            </a:r>
            <a:r>
              <a:rPr lang="en-AU" dirty="0"/>
              <a:t/>
            </a:r>
            <a:br>
              <a:rPr lang="en-AU" dirty="0"/>
            </a:br>
            <a:endParaRPr lang="en-AU" dirty="0"/>
          </a:p>
        </p:txBody>
      </p:sp>
      <p:sp>
        <p:nvSpPr>
          <p:cNvPr id="3" name="Content Placeholder 2"/>
          <p:cNvSpPr>
            <a:spLocks noGrp="1"/>
          </p:cNvSpPr>
          <p:nvPr>
            <p:ph idx="1"/>
          </p:nvPr>
        </p:nvSpPr>
        <p:spPr>
          <a:xfrm>
            <a:off x="614995" y="1120347"/>
            <a:ext cx="10738805" cy="5056616"/>
          </a:xfrm>
        </p:spPr>
        <p:txBody>
          <a:bodyPr/>
          <a:lstStyle/>
          <a:p>
            <a:pPr marL="0" indent="0" defTabSz="457200" eaLnBrk="0" fontAlgn="base" hangingPunct="0">
              <a:lnSpc>
                <a:spcPct val="100000"/>
              </a:lnSpc>
              <a:spcBef>
                <a:spcPct val="20000"/>
              </a:spcBef>
              <a:spcAft>
                <a:spcPct val="0"/>
              </a:spcAft>
              <a:buFont typeface="Arial" charset="0"/>
              <a:buNone/>
            </a:pPr>
            <a:r>
              <a:rPr lang="en-US" sz="1800" dirty="0">
                <a:latin typeface="Arial"/>
                <a:ea typeface="MS PGothic" pitchFamily="34" charset="-128"/>
                <a:cs typeface="Arial"/>
              </a:rPr>
              <a:t>The following rules apply as a minimum to all laboratories:</a:t>
            </a:r>
          </a:p>
          <a:p>
            <a:pPr defTabSz="457200" eaLnBrk="0" fontAlgn="base" hangingPunct="0">
              <a:lnSpc>
                <a:spcPct val="100000"/>
              </a:lnSpc>
              <a:spcBef>
                <a:spcPct val="20000"/>
              </a:spcBef>
              <a:spcAft>
                <a:spcPct val="0"/>
              </a:spcAft>
              <a:buFont typeface="Arial" charset="0"/>
            </a:pPr>
            <a:r>
              <a:rPr lang="en-US" sz="1800" dirty="0" err="1">
                <a:latin typeface="Arial"/>
                <a:ea typeface="MS PGothic" pitchFamily="34" charset="-128"/>
                <a:cs typeface="Arial"/>
              </a:rPr>
              <a:t>Unauthorised</a:t>
            </a:r>
            <a:r>
              <a:rPr lang="en-US" sz="1800" dirty="0">
                <a:latin typeface="Arial"/>
                <a:ea typeface="MS PGothic" pitchFamily="34" charset="-128"/>
                <a:cs typeface="Arial"/>
              </a:rPr>
              <a:t> entry to the laboratory is strictly forbidden</a:t>
            </a:r>
          </a:p>
          <a:p>
            <a:pPr defTabSz="457200" eaLnBrk="0" fontAlgn="base" hangingPunct="0">
              <a:lnSpc>
                <a:spcPct val="100000"/>
              </a:lnSpc>
              <a:spcBef>
                <a:spcPct val="20000"/>
              </a:spcBef>
              <a:spcAft>
                <a:spcPct val="0"/>
              </a:spcAft>
              <a:buFont typeface="Arial" charset="0"/>
            </a:pPr>
            <a:r>
              <a:rPr lang="en-US" sz="1800" dirty="0">
                <a:latin typeface="Arial"/>
                <a:ea typeface="MS PGothic" pitchFamily="34" charset="-128"/>
                <a:cs typeface="Arial"/>
              </a:rPr>
              <a:t>No food or drink for human consumption is to enter, or to be consumed within a laboratory</a:t>
            </a:r>
          </a:p>
          <a:p>
            <a:pPr defTabSz="457200" eaLnBrk="0" fontAlgn="base" hangingPunct="0">
              <a:lnSpc>
                <a:spcPct val="100000"/>
              </a:lnSpc>
              <a:spcBef>
                <a:spcPct val="20000"/>
              </a:spcBef>
              <a:spcAft>
                <a:spcPct val="0"/>
              </a:spcAft>
              <a:buFont typeface="Arial" charset="0"/>
            </a:pPr>
            <a:r>
              <a:rPr lang="en-US" sz="1800" dirty="0">
                <a:latin typeface="Arial"/>
                <a:ea typeface="MS PGothic" pitchFamily="34" charset="-128"/>
                <a:cs typeface="Arial"/>
              </a:rPr>
              <a:t>Staff and all students (undergraduate, </a:t>
            </a:r>
            <a:r>
              <a:rPr lang="en-US" sz="1800" dirty="0" err="1">
                <a:latin typeface="Arial"/>
                <a:ea typeface="MS PGothic" pitchFamily="34" charset="-128"/>
                <a:cs typeface="Arial"/>
              </a:rPr>
              <a:t>honours</a:t>
            </a:r>
            <a:r>
              <a:rPr lang="en-US" sz="1800" dirty="0">
                <a:latin typeface="Arial"/>
                <a:ea typeface="MS PGothic" pitchFamily="34" charset="-128"/>
                <a:cs typeface="Arial"/>
              </a:rPr>
              <a:t> and postgraduates) must obtain permission to access the laboratory out of hours</a:t>
            </a:r>
          </a:p>
          <a:p>
            <a:pPr defTabSz="457200" eaLnBrk="0" fontAlgn="base" hangingPunct="0">
              <a:lnSpc>
                <a:spcPct val="100000"/>
              </a:lnSpc>
              <a:spcBef>
                <a:spcPct val="20000"/>
              </a:spcBef>
              <a:spcAft>
                <a:spcPct val="0"/>
              </a:spcAft>
              <a:buFont typeface="Arial" charset="0"/>
            </a:pPr>
            <a:r>
              <a:rPr lang="en-US" sz="1800" dirty="0">
                <a:latin typeface="Arial"/>
                <a:ea typeface="MS PGothic" pitchFamily="34" charset="-128"/>
                <a:cs typeface="Arial"/>
              </a:rPr>
              <a:t>Laboratory waste must be disposed of correctly and not flushed to sewage </a:t>
            </a:r>
          </a:p>
          <a:p>
            <a:pPr defTabSz="457200" eaLnBrk="0" fontAlgn="base" hangingPunct="0">
              <a:lnSpc>
                <a:spcPct val="100000"/>
              </a:lnSpc>
              <a:spcBef>
                <a:spcPct val="20000"/>
              </a:spcBef>
              <a:spcAft>
                <a:spcPct val="0"/>
              </a:spcAft>
              <a:buFont typeface="Arial" charset="0"/>
            </a:pPr>
            <a:r>
              <a:rPr lang="en-US" sz="1800" dirty="0">
                <a:latin typeface="Arial"/>
                <a:ea typeface="MS PGothic" pitchFamily="34" charset="-128"/>
                <a:cs typeface="Arial"/>
              </a:rPr>
              <a:t>Enclosed footwear must be worn</a:t>
            </a:r>
          </a:p>
          <a:p>
            <a:pPr defTabSz="457200" eaLnBrk="0" fontAlgn="base" hangingPunct="0">
              <a:lnSpc>
                <a:spcPct val="100000"/>
              </a:lnSpc>
              <a:spcBef>
                <a:spcPct val="20000"/>
              </a:spcBef>
              <a:spcAft>
                <a:spcPct val="0"/>
              </a:spcAft>
              <a:buFont typeface="Arial" charset="0"/>
            </a:pPr>
            <a:r>
              <a:rPr lang="en-US" sz="1800" dirty="0">
                <a:latin typeface="Arial"/>
                <a:ea typeface="MS PGothic" pitchFamily="34" charset="-128"/>
                <a:cs typeface="Arial"/>
              </a:rPr>
              <a:t>Personal protective equipment is to be worn as specified</a:t>
            </a:r>
          </a:p>
          <a:p>
            <a:pPr defTabSz="457200" eaLnBrk="0" fontAlgn="base" hangingPunct="0">
              <a:lnSpc>
                <a:spcPct val="100000"/>
              </a:lnSpc>
              <a:spcBef>
                <a:spcPct val="20000"/>
              </a:spcBef>
              <a:spcAft>
                <a:spcPct val="0"/>
              </a:spcAft>
              <a:buFont typeface="Arial" charset="0"/>
            </a:pPr>
            <a:r>
              <a:rPr lang="en-US" sz="1800" dirty="0">
                <a:latin typeface="Arial"/>
                <a:ea typeface="MS PGothic" pitchFamily="34" charset="-128"/>
                <a:cs typeface="Arial"/>
              </a:rPr>
              <a:t>Safety glasses to be worn when handling hazardous substances</a:t>
            </a:r>
          </a:p>
        </p:txBody>
      </p:sp>
    </p:spTree>
    <p:extLst>
      <p:ext uri="{BB962C8B-B14F-4D97-AF65-F5344CB8AC3E}">
        <p14:creationId xmlns:p14="http://schemas.microsoft.com/office/powerpoint/2010/main" val="1913927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504768"/>
          </a:xfrm>
        </p:spPr>
        <p:txBody>
          <a:bodyPr/>
          <a:lstStyle/>
          <a:p>
            <a:r>
              <a:rPr lang="en-AU" sz="2400" dirty="0">
                <a:solidFill>
                  <a:srgbClr val="005ABB"/>
                </a:solidFill>
                <a:latin typeface="Arial"/>
                <a:ea typeface="MS PGothic" pitchFamily="34" charset="-128"/>
                <a:cs typeface="Arial"/>
              </a:rPr>
              <a:t>General Laboratory Requirements </a:t>
            </a:r>
            <a:r>
              <a:rPr lang="en-AU" sz="2400" dirty="0" smtClean="0">
                <a:solidFill>
                  <a:srgbClr val="005ABB"/>
                </a:solidFill>
                <a:latin typeface="Arial"/>
                <a:ea typeface="MS PGothic" pitchFamily="34" charset="-128"/>
                <a:cs typeface="Arial"/>
              </a:rPr>
              <a:t>(</a:t>
            </a:r>
            <a:r>
              <a:rPr lang="en-AU" sz="2400" dirty="0" err="1">
                <a:solidFill>
                  <a:srgbClr val="005ABB"/>
                </a:solidFill>
                <a:latin typeface="Arial"/>
                <a:ea typeface="MS PGothic" pitchFamily="34" charset="-128"/>
                <a:cs typeface="Arial"/>
              </a:rPr>
              <a:t>c</a:t>
            </a:r>
            <a:r>
              <a:rPr lang="en-AU" sz="2400" dirty="0" err="1" smtClean="0">
                <a:solidFill>
                  <a:srgbClr val="005ABB"/>
                </a:solidFill>
                <a:latin typeface="Arial"/>
                <a:ea typeface="MS PGothic" pitchFamily="34" charset="-128"/>
                <a:cs typeface="Arial"/>
              </a:rPr>
              <a:t>ont</a:t>
            </a:r>
            <a:r>
              <a:rPr lang="en-AU" sz="2400" dirty="0">
                <a:solidFill>
                  <a:srgbClr val="005ABB"/>
                </a:solidFill>
                <a:latin typeface="Arial"/>
                <a:ea typeface="MS PGothic" pitchFamily="34" charset="-128"/>
                <a:cs typeface="Arial"/>
              </a:rPr>
              <a:t>)</a:t>
            </a:r>
            <a:r>
              <a:rPr lang="en-AU" dirty="0"/>
              <a:t/>
            </a:r>
            <a:br>
              <a:rPr lang="en-AU" dirty="0"/>
            </a:br>
            <a:endParaRPr lang="en-AU" dirty="0"/>
          </a:p>
        </p:txBody>
      </p:sp>
      <p:sp>
        <p:nvSpPr>
          <p:cNvPr id="3" name="Content Placeholder 2"/>
          <p:cNvSpPr>
            <a:spLocks noGrp="1"/>
          </p:cNvSpPr>
          <p:nvPr>
            <p:ph idx="1"/>
          </p:nvPr>
        </p:nvSpPr>
        <p:spPr>
          <a:xfrm>
            <a:off x="614995" y="1153297"/>
            <a:ext cx="10738805" cy="5023665"/>
          </a:xfrm>
        </p:spPr>
        <p:txBody>
          <a:bodyPr/>
          <a:lstStyle/>
          <a:p>
            <a:pPr>
              <a:lnSpc>
                <a:spcPct val="100000"/>
              </a:lnSpc>
              <a:spcBef>
                <a:spcPts val="432"/>
              </a:spcBef>
            </a:pPr>
            <a:r>
              <a:rPr lang="en-US" sz="1800" dirty="0"/>
              <a:t>Long / mid length hair and scarves shall be tied back</a:t>
            </a:r>
          </a:p>
          <a:p>
            <a:pPr>
              <a:lnSpc>
                <a:spcPct val="100000"/>
              </a:lnSpc>
              <a:spcBef>
                <a:spcPts val="432"/>
              </a:spcBef>
            </a:pPr>
            <a:r>
              <a:rPr lang="en-US" sz="1800" dirty="0"/>
              <a:t>Loose clothing secured and jewellery removed when using equipment with moving parts</a:t>
            </a:r>
          </a:p>
          <a:p>
            <a:pPr>
              <a:lnSpc>
                <a:spcPct val="100000"/>
              </a:lnSpc>
              <a:spcBef>
                <a:spcPts val="432"/>
              </a:spcBef>
            </a:pPr>
            <a:r>
              <a:rPr lang="en-US" sz="1800" dirty="0"/>
              <a:t>Children are not permitted in laboratories</a:t>
            </a:r>
          </a:p>
          <a:p>
            <a:pPr>
              <a:lnSpc>
                <a:spcPct val="100000"/>
              </a:lnSpc>
              <a:spcBef>
                <a:spcPts val="432"/>
              </a:spcBef>
            </a:pPr>
            <a:r>
              <a:rPr lang="en-US" sz="1800" dirty="0"/>
              <a:t>When leaving microbiological laboratories remove laboratory coats and wash hands</a:t>
            </a:r>
          </a:p>
          <a:p>
            <a:pPr>
              <a:lnSpc>
                <a:spcPct val="100000"/>
              </a:lnSpc>
              <a:spcBef>
                <a:spcPts val="432"/>
              </a:spcBef>
            </a:pPr>
            <a:r>
              <a:rPr lang="en-US" sz="1800" dirty="0"/>
              <a:t>Mouth pipetting is prohibited</a:t>
            </a:r>
          </a:p>
          <a:p>
            <a:pPr>
              <a:lnSpc>
                <a:spcPct val="100000"/>
              </a:lnSpc>
              <a:spcBef>
                <a:spcPts val="432"/>
              </a:spcBef>
            </a:pPr>
            <a:r>
              <a:rPr lang="en-US" sz="1800" dirty="0"/>
              <a:t>Experiments which will be left running overnight must have an “unattended experiment card” filled in specifying contact details of researcher, hazards and steps to be taken in an emergency.  The experiment must be appropriately secured/isolated for the time </a:t>
            </a:r>
            <a:r>
              <a:rPr lang="en-US" sz="1800" dirty="0" smtClean="0"/>
              <a:t>period</a:t>
            </a:r>
            <a:endParaRPr lang="en-US" sz="1800" dirty="0"/>
          </a:p>
          <a:p>
            <a:pPr>
              <a:lnSpc>
                <a:spcPct val="100000"/>
              </a:lnSpc>
              <a:spcBef>
                <a:spcPts val="432"/>
              </a:spcBef>
            </a:pPr>
            <a:r>
              <a:rPr lang="en-US" sz="1800" dirty="0"/>
              <a:t>Do not use any machines, equipment or laboratory apparatus without prior instruction / training by the supervisor or technical staff on Safe Operating Procedures </a:t>
            </a:r>
            <a:r>
              <a:rPr lang="en-US" sz="1800" dirty="0" smtClean="0"/>
              <a:t>(SOP) and </a:t>
            </a:r>
            <a:r>
              <a:rPr lang="en-US" sz="1800" dirty="0"/>
              <a:t>practices. Whilst using any equipment the relevant SOP shall be adhered to</a:t>
            </a:r>
          </a:p>
          <a:p>
            <a:pPr>
              <a:lnSpc>
                <a:spcPct val="100000"/>
              </a:lnSpc>
              <a:spcBef>
                <a:spcPts val="432"/>
              </a:spcBef>
            </a:pPr>
            <a:r>
              <a:rPr lang="en-US" sz="1800" dirty="0"/>
              <a:t>Unless required, windows both internally and externally to the building are not to be covered.</a:t>
            </a:r>
          </a:p>
          <a:p>
            <a:endParaRPr lang="en-AU" sz="1600" dirty="0"/>
          </a:p>
        </p:txBody>
      </p:sp>
    </p:spTree>
    <p:extLst>
      <p:ext uri="{BB962C8B-B14F-4D97-AF65-F5344CB8AC3E}">
        <p14:creationId xmlns:p14="http://schemas.microsoft.com/office/powerpoint/2010/main" val="230968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8"/>
            <a:ext cx="10738805" cy="587146"/>
          </a:xfrm>
        </p:spPr>
        <p:txBody>
          <a:bodyPr/>
          <a:lstStyle/>
          <a:p>
            <a:r>
              <a:rPr lang="en-AU" sz="2400" dirty="0">
                <a:solidFill>
                  <a:srgbClr val="005ABB"/>
                </a:solidFill>
                <a:latin typeface="Arial"/>
                <a:ea typeface="MS PGothic" pitchFamily="34" charset="-128"/>
                <a:cs typeface="Arial"/>
              </a:rPr>
              <a:t>Entry Signage</a:t>
            </a:r>
          </a:p>
        </p:txBody>
      </p:sp>
      <p:sp>
        <p:nvSpPr>
          <p:cNvPr id="3" name="Content Placeholder 2"/>
          <p:cNvSpPr>
            <a:spLocks noGrp="1"/>
          </p:cNvSpPr>
          <p:nvPr>
            <p:ph idx="1"/>
          </p:nvPr>
        </p:nvSpPr>
        <p:spPr>
          <a:xfrm>
            <a:off x="614995" y="1169775"/>
            <a:ext cx="10738805" cy="5007188"/>
          </a:xfrm>
        </p:spPr>
        <p:txBody>
          <a:bodyPr/>
          <a:lstStyle/>
          <a:p>
            <a:r>
              <a:rPr lang="en-AU" sz="1800" dirty="0"/>
              <a:t>Each laboratory has entry signage to identify the laboratory contacts and emergency information</a:t>
            </a:r>
          </a:p>
          <a:p>
            <a:endParaRPr lang="en-AU" dirty="0"/>
          </a:p>
        </p:txBody>
      </p:sp>
    </p:spTree>
    <p:extLst>
      <p:ext uri="{BB962C8B-B14F-4D97-AF65-F5344CB8AC3E}">
        <p14:creationId xmlns:p14="http://schemas.microsoft.com/office/powerpoint/2010/main" val="1337290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611859"/>
          </a:xfrm>
        </p:spPr>
        <p:txBody>
          <a:bodyPr/>
          <a:lstStyle/>
          <a:p>
            <a:r>
              <a:rPr lang="en-AU" sz="2400" dirty="0">
                <a:solidFill>
                  <a:srgbClr val="005ABB"/>
                </a:solidFill>
                <a:latin typeface="Arial"/>
                <a:ea typeface="MS PGothic" pitchFamily="34" charset="-128"/>
                <a:cs typeface="Arial"/>
              </a:rPr>
              <a:t>PPE Microbiological</a:t>
            </a:r>
            <a:r>
              <a:rPr lang="en-AU" dirty="0"/>
              <a:t/>
            </a:r>
            <a:br>
              <a:rPr lang="en-AU" dirty="0"/>
            </a:br>
            <a:endParaRPr lang="en-AU" dirty="0"/>
          </a:p>
        </p:txBody>
      </p:sp>
      <p:sp>
        <p:nvSpPr>
          <p:cNvPr id="3" name="Content Placeholder 2"/>
          <p:cNvSpPr>
            <a:spLocks noGrp="1"/>
          </p:cNvSpPr>
          <p:nvPr>
            <p:ph idx="1"/>
          </p:nvPr>
        </p:nvSpPr>
        <p:spPr>
          <a:xfrm>
            <a:off x="614995" y="1194487"/>
            <a:ext cx="10738805" cy="4982476"/>
          </a:xfrm>
        </p:spPr>
        <p:txBody>
          <a:bodyPr/>
          <a:lstStyle/>
          <a:p>
            <a:r>
              <a:rPr lang="en-AU" sz="1800" dirty="0"/>
              <a:t>Rear fastening laboratory gowns are to be worn when inside the laboratory and removed before </a:t>
            </a:r>
            <a:r>
              <a:rPr lang="en-AU" sz="1800" dirty="0" smtClean="0"/>
              <a:t>exiting</a:t>
            </a:r>
            <a:endParaRPr lang="en-AU" sz="1800" dirty="0"/>
          </a:p>
          <a:p>
            <a:r>
              <a:rPr lang="en-AU" sz="1800" dirty="0"/>
              <a:t>Hands are to be thoroughly washed before exiting the laboratory (after taking off laboratory gown)</a:t>
            </a:r>
          </a:p>
        </p:txBody>
      </p:sp>
    </p:spTree>
    <p:extLst>
      <p:ext uri="{BB962C8B-B14F-4D97-AF65-F5344CB8AC3E}">
        <p14:creationId xmlns:p14="http://schemas.microsoft.com/office/powerpoint/2010/main" val="722987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54195"/>
          </a:xfrm>
        </p:spPr>
        <p:txBody>
          <a:bodyPr/>
          <a:lstStyle/>
          <a:p>
            <a:r>
              <a:rPr lang="en-AU" sz="2400" dirty="0">
                <a:solidFill>
                  <a:srgbClr val="005ABB"/>
                </a:solidFill>
                <a:latin typeface="Arial"/>
                <a:ea typeface="MS PGothic" pitchFamily="34" charset="-128"/>
                <a:cs typeface="Arial"/>
              </a:rPr>
              <a:t>PPE Chemical</a:t>
            </a:r>
          </a:p>
        </p:txBody>
      </p:sp>
      <p:sp>
        <p:nvSpPr>
          <p:cNvPr id="3" name="Content Placeholder 2"/>
          <p:cNvSpPr>
            <a:spLocks noGrp="1"/>
          </p:cNvSpPr>
          <p:nvPr>
            <p:ph idx="1"/>
          </p:nvPr>
        </p:nvSpPr>
        <p:spPr>
          <a:xfrm>
            <a:off x="614995" y="1136823"/>
            <a:ext cx="10738805" cy="5040140"/>
          </a:xfrm>
        </p:spPr>
        <p:txBody>
          <a:bodyPr/>
          <a:lstStyle/>
          <a:p>
            <a:r>
              <a:rPr lang="en-AU" sz="1800" dirty="0"/>
              <a:t>F</a:t>
            </a:r>
            <a:r>
              <a:rPr lang="en-AU" sz="1800" dirty="0" smtClean="0"/>
              <a:t>ront </a:t>
            </a:r>
            <a:r>
              <a:rPr lang="en-AU" sz="1800" dirty="0"/>
              <a:t>or rear fastening laboratory gowns are to be worn when inside the laboratory and removed before </a:t>
            </a:r>
            <a:r>
              <a:rPr lang="en-AU" sz="1800" dirty="0" smtClean="0"/>
              <a:t>exiting</a:t>
            </a:r>
            <a:endParaRPr lang="en-AU" sz="1800" dirty="0"/>
          </a:p>
          <a:p>
            <a:r>
              <a:rPr lang="en-AU" sz="1800" dirty="0"/>
              <a:t>The use of eye </a:t>
            </a:r>
            <a:r>
              <a:rPr lang="en-AU" sz="1800" dirty="0" smtClean="0"/>
              <a:t>and </a:t>
            </a:r>
            <a:r>
              <a:rPr lang="en-AU" sz="1800" dirty="0"/>
              <a:t>face protection is specific to the laboratory and tasks being conducted</a:t>
            </a:r>
          </a:p>
          <a:p>
            <a:r>
              <a:rPr lang="en-AU" sz="1800" dirty="0"/>
              <a:t>Enclosed foot wear is to be worn at all </a:t>
            </a:r>
            <a:r>
              <a:rPr lang="en-AU" sz="1800" dirty="0" smtClean="0"/>
              <a:t>times.</a:t>
            </a:r>
            <a:endParaRPr lang="en-AU" sz="1800" dirty="0"/>
          </a:p>
        </p:txBody>
      </p:sp>
    </p:spTree>
    <p:extLst>
      <p:ext uri="{BB962C8B-B14F-4D97-AF65-F5344CB8AC3E}">
        <p14:creationId xmlns:p14="http://schemas.microsoft.com/office/powerpoint/2010/main" val="368331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95" y="582627"/>
            <a:ext cx="10738805" cy="537719"/>
          </a:xfrm>
        </p:spPr>
        <p:txBody>
          <a:bodyPr/>
          <a:lstStyle/>
          <a:p>
            <a:pPr defTabSz="457200" eaLnBrk="0" fontAlgn="base" hangingPunct="0">
              <a:spcBef>
                <a:spcPct val="20000"/>
              </a:spcBef>
              <a:spcAft>
                <a:spcPct val="0"/>
              </a:spcAft>
            </a:pPr>
            <a:r>
              <a:rPr lang="en-AU" sz="2400" dirty="0">
                <a:solidFill>
                  <a:srgbClr val="005ABB"/>
                </a:solidFill>
                <a:latin typeface="Arial"/>
                <a:ea typeface="MS PGothic" pitchFamily="34" charset="-128"/>
                <a:cs typeface="Arial"/>
              </a:rPr>
              <a:t>Vaccinations</a:t>
            </a:r>
          </a:p>
        </p:txBody>
      </p:sp>
      <p:sp>
        <p:nvSpPr>
          <p:cNvPr id="3" name="Content Placeholder 2"/>
          <p:cNvSpPr>
            <a:spLocks noGrp="1"/>
          </p:cNvSpPr>
          <p:nvPr>
            <p:ph idx="1"/>
          </p:nvPr>
        </p:nvSpPr>
        <p:spPr>
          <a:xfrm>
            <a:off x="614995" y="1186249"/>
            <a:ext cx="10738805" cy="4990713"/>
          </a:xfrm>
        </p:spPr>
        <p:txBody>
          <a:bodyPr/>
          <a:lstStyle/>
          <a:p>
            <a:r>
              <a:rPr lang="en-AU" sz="1800" dirty="0" smtClean="0"/>
              <a:t>Insert laboratory specific requirements</a:t>
            </a:r>
            <a:endParaRPr lang="en-AU" sz="1800" dirty="0"/>
          </a:p>
        </p:txBody>
      </p:sp>
    </p:spTree>
    <p:extLst>
      <p:ext uri="{BB962C8B-B14F-4D97-AF65-F5344CB8AC3E}">
        <p14:creationId xmlns:p14="http://schemas.microsoft.com/office/powerpoint/2010/main" val="313886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U PPoint Template 2 + Cover" id="{F09C4548-885B-364B-8E64-1390AEC52FFE}" vid="{6CC56E86-0230-914A-9DCC-27C6EECB3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U PPoint Template 2 + Cover" id="{F09C4548-885B-364B-8E64-1390AEC52FFE}" vid="{5A9E07AC-3A0C-9940-AA04-2ADD068862A7}"/>
    </a:ext>
  </a:extLst>
</a:theme>
</file>

<file path=docProps/app.xml><?xml version="1.0" encoding="utf-8"?>
<Properties xmlns="http://schemas.openxmlformats.org/officeDocument/2006/extended-properties" xmlns:vt="http://schemas.openxmlformats.org/officeDocument/2006/docPropsVTypes">
  <Template>Custom Design</Template>
  <TotalTime>259</TotalTime>
  <Words>1499</Words>
  <Application>Microsoft Office PowerPoint</Application>
  <PresentationFormat>Widescreen</PresentationFormat>
  <Paragraphs>243</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ＭＳ Ｐゴシック</vt:lpstr>
      <vt:lpstr>ＭＳ Ｐゴシック</vt:lpstr>
      <vt:lpstr>Arial</vt:lpstr>
      <vt:lpstr>Calibri</vt:lpstr>
      <vt:lpstr>Courier New</vt:lpstr>
      <vt:lpstr>Playfair Display</vt:lpstr>
      <vt:lpstr>Symbol</vt:lpstr>
      <vt:lpstr>Custom Design</vt:lpstr>
      <vt:lpstr>Office Theme</vt:lpstr>
      <vt:lpstr>PowerPoint Presentation</vt:lpstr>
      <vt:lpstr>Add Title</vt:lpstr>
      <vt:lpstr>Risk Management Plan</vt:lpstr>
      <vt:lpstr>General Laboratory Requirements </vt:lpstr>
      <vt:lpstr>General Laboratory Requirements (cont) </vt:lpstr>
      <vt:lpstr>Entry Signage</vt:lpstr>
      <vt:lpstr>PPE Microbiological </vt:lpstr>
      <vt:lpstr>PPE Chemical</vt:lpstr>
      <vt:lpstr>Vaccinations</vt:lpstr>
      <vt:lpstr>After Hours and Working Alone </vt:lpstr>
      <vt:lpstr>Decontamination Certificate</vt:lpstr>
      <vt:lpstr>Institutional Biosafety Committee (IBC)  </vt:lpstr>
      <vt:lpstr>Biosafety Applications</vt:lpstr>
      <vt:lpstr>Biosafety (cont)</vt:lpstr>
      <vt:lpstr>Biological Spill </vt:lpstr>
      <vt:lpstr>Biosafety Cabinets </vt:lpstr>
      <vt:lpstr>Transporting Biologicals </vt:lpstr>
      <vt:lpstr>Quarantine </vt:lpstr>
      <vt:lpstr>Quarantine (Cont)</vt:lpstr>
      <vt:lpstr>Drugs &amp; Poisons </vt:lpstr>
      <vt:lpstr>Ionising Radiation </vt:lpstr>
      <vt:lpstr>Hazardous Chemicals </vt:lpstr>
      <vt:lpstr>Chemical Spills </vt:lpstr>
      <vt:lpstr>Gas Cylinders</vt:lpstr>
      <vt:lpstr>General Waste Bin </vt:lpstr>
      <vt:lpstr>Sharps &amp; Pipettes </vt:lpstr>
      <vt:lpstr>Clinical Waste </vt:lpstr>
      <vt:lpstr>Pharmaceutical and Cytotoxic Waste </vt:lpstr>
      <vt:lpstr>Chemical Waste </vt:lpstr>
      <vt:lpstr>Fume Cabinet </vt:lpstr>
      <vt:lpstr>Equipment in the Laboratory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LeBherz, Cameron</dc:creator>
  <cp:lastModifiedBy>Michelle Nethery</cp:lastModifiedBy>
  <cp:revision>24</cp:revision>
  <dcterms:created xsi:type="dcterms:W3CDTF">2019-02-21T05:35:43Z</dcterms:created>
  <dcterms:modified xsi:type="dcterms:W3CDTF">2020-01-07T05:35:26Z</dcterms:modified>
</cp:coreProperties>
</file>